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76" r:id="rId3"/>
    <p:sldId id="380" r:id="rId4"/>
    <p:sldId id="381" r:id="rId5"/>
    <p:sldId id="343" r:id="rId6"/>
    <p:sldId id="698" r:id="rId7"/>
    <p:sldId id="346" r:id="rId8"/>
    <p:sldId id="679" r:id="rId9"/>
    <p:sldId id="356" r:id="rId10"/>
    <p:sldId id="357" r:id="rId11"/>
    <p:sldId id="384" r:id="rId12"/>
    <p:sldId id="385" r:id="rId13"/>
    <p:sldId id="386" r:id="rId14"/>
    <p:sldId id="387" r:id="rId15"/>
    <p:sldId id="654" r:id="rId16"/>
    <p:sldId id="338" r:id="rId17"/>
    <p:sldId id="258" r:id="rId18"/>
    <p:sldId id="659" r:id="rId19"/>
    <p:sldId id="656" r:id="rId20"/>
    <p:sldId id="660" r:id="rId21"/>
    <p:sldId id="312" r:id="rId22"/>
    <p:sldId id="655" r:id="rId23"/>
    <p:sldId id="69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85"/>
    <p:restoredTop sz="94682"/>
  </p:normalViewPr>
  <p:slideViewPr>
    <p:cSldViewPr>
      <p:cViewPr varScale="1">
        <p:scale>
          <a:sx n="105" d="100"/>
          <a:sy n="105" d="100"/>
        </p:scale>
        <p:origin x="193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4AC398-0453-2746-9580-A1E656E02AD2}" type="datetimeFigureOut">
              <a:rPr lang="en-US" smtClean="0"/>
              <a:t>8/18/2024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575E3-AA08-A54E-A51F-82F7A5B94C06}" type="slidenum">
              <a:rPr lang="en-US" smtClean="0"/>
              <a:t>‹#›</a:t>
            </a:fld>
            <a:endParaRPr lang="en-US"/>
          </a:p>
        </p:txBody>
      </p:sp>
    </p:spTree>
    <p:extLst>
      <p:ext uri="{BB962C8B-B14F-4D97-AF65-F5344CB8AC3E}">
        <p14:creationId xmlns:p14="http://schemas.microsoft.com/office/powerpoint/2010/main" val="213980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lnSpc>
                <a:spcPct val="107000"/>
              </a:lnSpc>
              <a:spcBef>
                <a:spcPts val="0"/>
              </a:spcBef>
              <a:spcAft>
                <a:spcPts val="800"/>
              </a:spcAft>
              <a:buFont typeface="+mj-lt"/>
              <a:buNone/>
              <a:tabLst>
                <a:tab pos="57150" algn="l"/>
                <a:tab pos="171450" algn="l"/>
              </a:tabLst>
            </a:pPr>
            <a:r>
              <a:rPr lang="en-US" sz="800" dirty="0">
                <a:effectLst/>
                <a:latin typeface="Palatino Linotype" panose="02040502050505030304" pitchFamily="18" charset="0"/>
                <a:ea typeface="Calibri" panose="020F0502020204030204" pitchFamily="34" charset="0"/>
                <a:cs typeface="Times New Roman" panose="02020603050405020304" pitchFamily="18" charset="0"/>
              </a:rPr>
              <a:t>Cancer is a multifactorial and multigenetic disease and leading cause of death world wide after cardiac ailment. </a:t>
            </a:r>
            <a:r>
              <a:rPr lang="en-GB" sz="1050" b="0" i="0" dirty="0">
                <a:solidFill>
                  <a:srgbClr val="000000"/>
                </a:solidFill>
                <a:effectLst/>
                <a:highlight>
                  <a:srgbClr val="FFFFFF"/>
                </a:highlight>
                <a:latin typeface="Open Sans" panose="020F0502020204030204" pitchFamily="34" charset="0"/>
              </a:rPr>
              <a:t>There were close to 20 million new cases of cancer in the year 2022 (including nonmelanoma skin cancers [NMSCs]) alongside 9.7 million deaths from cancer (including NMSC). The estimates suggest that approximately one in five men or women develop cancer in a lifetime,</a:t>
            </a:r>
            <a:r>
              <a:rPr lang="en-US" sz="800" dirty="0">
                <a:effectLst/>
                <a:latin typeface="Palatino Linotype" panose="02040502050505030304" pitchFamily="18" charset="0"/>
                <a:ea typeface="Calibri" panose="020F0502020204030204" pitchFamily="34" charset="0"/>
                <a:cs typeface="Times New Roman" panose="02020603050405020304" pitchFamily="18" charset="0"/>
              </a:rPr>
              <a:t> Cancer is caused by various environmental, lifestyle, pathogens, genetic and epigenetic alterations. Genetic alterations such as point mutation deletion whereas epigenetics changes such DNA methylation, histone modification and miRNA.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57150" algn="l"/>
                <a:tab pos="514350" algn="l"/>
              </a:tabLst>
            </a:pPr>
            <a:r>
              <a:rPr lang="en-US" sz="800" dirty="0">
                <a:effectLst/>
                <a:latin typeface="Palatino Linotype" panose="02040502050505030304" pitchFamily="18" charset="0"/>
                <a:ea typeface="Calibri" panose="020F0502020204030204" pitchFamily="34" charset="0"/>
                <a:cs typeface="Times New Roman" panose="02020603050405020304" pitchFamily="18" charset="0"/>
              </a:rPr>
              <a:t>Both genetic and epigenetic alteration may drives the cell towards carcinogenesis.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5"/>
          </p:nvPr>
        </p:nvSpPr>
        <p:spPr/>
        <p:txBody>
          <a:bodyPr/>
          <a:lstStyle/>
          <a:p>
            <a:fld id="{CB778E33-D3D6-4A30-ADB5-294E589EB40E}" type="slidenum">
              <a:rPr lang="en-US" smtClean="0"/>
              <a:pPr/>
              <a:t>2</a:t>
            </a:fld>
            <a:endParaRPr lang="en-US"/>
          </a:p>
        </p:txBody>
      </p:sp>
    </p:spTree>
    <p:extLst>
      <p:ext uri="{BB962C8B-B14F-4D97-AF65-F5344CB8AC3E}">
        <p14:creationId xmlns:p14="http://schemas.microsoft.com/office/powerpoint/2010/main" val="3412331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a:effectLst/>
                <a:latin typeface="Palatino Linotype" panose="02040502050505030304" pitchFamily="18" charset="0"/>
                <a:ea typeface="Calibri" panose="020F0502020204030204" pitchFamily="34" charset="0"/>
                <a:cs typeface="Times New Roman" panose="02020603050405020304" pitchFamily="18" charset="0"/>
              </a:rPr>
              <a:t>Although both chemotherapeutics and epigenetic inhibitors are used for conventional treatment, however, due to their non-specificity and serious side effects such as Alopecia, neuropathy, diarrhea, etc., an alternative strategy with a differential response is always in demand.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778E33-D3D6-4A30-ADB5-294E589EB40E}" type="slidenum">
              <a:rPr lang="en-US" smtClean="0"/>
              <a:pPr/>
              <a:t>11</a:t>
            </a:fld>
            <a:endParaRPr lang="en-US"/>
          </a:p>
        </p:txBody>
      </p:sp>
    </p:spTree>
    <p:extLst>
      <p:ext uri="{BB962C8B-B14F-4D97-AF65-F5344CB8AC3E}">
        <p14:creationId xmlns:p14="http://schemas.microsoft.com/office/powerpoint/2010/main" val="1095063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effectLst/>
                <a:latin typeface="Palatino Linotype" panose="02040502050505030304" pitchFamily="18" charset="0"/>
                <a:ea typeface="Calibri" panose="020F0502020204030204" pitchFamily="34" charset="0"/>
                <a:cs typeface="Times New Roman" panose="02020603050405020304" pitchFamily="18" charset="0"/>
              </a:rPr>
              <a:t>One strategy is chemoprevention i.e. use of dietary polyphenols which can target different cancer hallmarks as well as different stages of cancer to reverse carcinogenesis</a:t>
            </a:r>
            <a:endParaRPr lang="en-US" sz="1000" dirty="0"/>
          </a:p>
        </p:txBody>
      </p:sp>
      <p:sp>
        <p:nvSpPr>
          <p:cNvPr id="4" name="Slide Number Placeholder 3"/>
          <p:cNvSpPr>
            <a:spLocks noGrp="1"/>
          </p:cNvSpPr>
          <p:nvPr>
            <p:ph type="sldNum" sz="quarter" idx="5"/>
          </p:nvPr>
        </p:nvSpPr>
        <p:spPr/>
        <p:txBody>
          <a:bodyPr/>
          <a:lstStyle/>
          <a:p>
            <a:fld id="{CB778E33-D3D6-4A30-ADB5-294E589EB40E}" type="slidenum">
              <a:rPr lang="en-US" smtClean="0"/>
              <a:pPr/>
              <a:t>12</a:t>
            </a:fld>
            <a:endParaRPr lang="en-US"/>
          </a:p>
        </p:txBody>
      </p:sp>
    </p:spTree>
    <p:extLst>
      <p:ext uri="{BB962C8B-B14F-4D97-AF65-F5344CB8AC3E}">
        <p14:creationId xmlns:p14="http://schemas.microsoft.com/office/powerpoint/2010/main" val="3066818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to complete the objective the given methodology was followed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C40291-24A7-4F6C-A88D-ED38D617F579}" type="slidenum">
              <a:rPr lang="en-US" smtClean="0"/>
              <a:t>15</a:t>
            </a:fld>
            <a:endParaRPr lang="en-US"/>
          </a:p>
        </p:txBody>
      </p:sp>
    </p:spTree>
    <p:extLst>
      <p:ext uri="{BB962C8B-B14F-4D97-AF65-F5344CB8AC3E}">
        <p14:creationId xmlns:p14="http://schemas.microsoft.com/office/powerpoint/2010/main" val="1227533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Various assay such as MTT, flow cytometry, DNA fragmentation, fluorescence-based studies was done to comprehensively analyze the apoptosis inducing properties of fisetin and kaempferol.</a:t>
            </a:r>
            <a:endParaRPr lang="en-US" dirty="0"/>
          </a:p>
        </p:txBody>
      </p:sp>
      <p:sp>
        <p:nvSpPr>
          <p:cNvPr id="4" name="Slide Number Placeholder 3"/>
          <p:cNvSpPr>
            <a:spLocks noGrp="1"/>
          </p:cNvSpPr>
          <p:nvPr>
            <p:ph type="sldNum" sz="quarter" idx="5"/>
          </p:nvPr>
        </p:nvSpPr>
        <p:spPr/>
        <p:txBody>
          <a:bodyPr/>
          <a:lstStyle/>
          <a:p>
            <a:fld id="{CB778E33-D3D6-4A30-ADB5-294E589EB40E}" type="slidenum">
              <a:rPr lang="en-US" smtClean="0"/>
              <a:pPr/>
              <a:t>16</a:t>
            </a:fld>
            <a:endParaRPr lang="en-US"/>
          </a:p>
        </p:txBody>
      </p:sp>
    </p:spTree>
    <p:extLst>
      <p:ext uri="{BB962C8B-B14F-4D97-AF65-F5344CB8AC3E}">
        <p14:creationId xmlns:p14="http://schemas.microsoft.com/office/powerpoint/2010/main" val="2581444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575E3-AA08-A54E-A51F-82F7A5B94C06}" type="slidenum">
              <a:rPr lang="en-US" smtClean="0"/>
              <a:t>17</a:t>
            </a:fld>
            <a:endParaRPr lang="en-US"/>
          </a:p>
        </p:txBody>
      </p:sp>
    </p:spTree>
    <p:extLst>
      <p:ext uri="{BB962C8B-B14F-4D97-AF65-F5344CB8AC3E}">
        <p14:creationId xmlns:p14="http://schemas.microsoft.com/office/powerpoint/2010/main" val="1388483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The anti-migratory effect of fisetin was established as the treated cells the wound width was found to be increased in dose and time dependent mode which is further confirmed by invasion assay (as the number of migrated cells were reduced in dose dependent manner).  Fisetin treatment also reduced the number of colonies significantly. </a:t>
            </a:r>
            <a:endParaRPr lang="en-US" dirty="0"/>
          </a:p>
        </p:txBody>
      </p:sp>
      <p:sp>
        <p:nvSpPr>
          <p:cNvPr id="4" name="Slide Number Placeholder 3"/>
          <p:cNvSpPr>
            <a:spLocks noGrp="1"/>
          </p:cNvSpPr>
          <p:nvPr>
            <p:ph type="sldNum" sz="quarter" idx="5"/>
          </p:nvPr>
        </p:nvSpPr>
        <p:spPr/>
        <p:txBody>
          <a:bodyPr/>
          <a:lstStyle/>
          <a:p>
            <a:fld id="{CB778E33-D3D6-4A30-ADB5-294E589EB40E}" type="slidenum">
              <a:rPr lang="en-US" smtClean="0"/>
              <a:pPr/>
              <a:t>21</a:t>
            </a:fld>
            <a:endParaRPr lang="en-US"/>
          </a:p>
        </p:txBody>
      </p:sp>
    </p:spTree>
    <p:extLst>
      <p:ext uri="{BB962C8B-B14F-4D97-AF65-F5344CB8AC3E}">
        <p14:creationId xmlns:p14="http://schemas.microsoft.com/office/powerpoint/2010/main" val="1263143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Palatino Linotype" panose="02040502050505030304" pitchFamily="18" charset="0"/>
                <a:ea typeface="Calibri" panose="020F0502020204030204" pitchFamily="34" charset="0"/>
                <a:cs typeface="Times New Roman" panose="02020603050405020304" pitchFamily="18" charset="0"/>
              </a:rPr>
              <a:t>These changes may alter the TSGs and oncogene expression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5"/>
          </p:nvPr>
        </p:nvSpPr>
        <p:spPr/>
        <p:txBody>
          <a:bodyPr/>
          <a:lstStyle/>
          <a:p>
            <a:fld id="{CB778E33-D3D6-4A30-ADB5-294E589EB40E}" type="slidenum">
              <a:rPr lang="en-US" smtClean="0"/>
              <a:pPr/>
              <a:t>3</a:t>
            </a:fld>
            <a:endParaRPr lang="en-US"/>
          </a:p>
        </p:txBody>
      </p:sp>
    </p:spTree>
    <p:extLst>
      <p:ext uri="{BB962C8B-B14F-4D97-AF65-F5344CB8AC3E}">
        <p14:creationId xmlns:p14="http://schemas.microsoft.com/office/powerpoint/2010/main" val="511322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lnSpc>
                <a:spcPct val="107000"/>
              </a:lnSpc>
              <a:spcBef>
                <a:spcPts val="0"/>
              </a:spcBef>
              <a:spcAft>
                <a:spcPts val="0"/>
              </a:spcAft>
              <a:buFont typeface="+mj-lt"/>
              <a:buNone/>
              <a:tabLst>
                <a:tab pos="228600" algn="l"/>
              </a:tabLst>
            </a:pPr>
            <a:r>
              <a:rPr lang="en-US" sz="1000" dirty="0">
                <a:effectLst/>
                <a:latin typeface="Palatino Linotype" panose="02040502050505030304" pitchFamily="18" charset="0"/>
                <a:ea typeface="Calibri" panose="020F0502020204030204" pitchFamily="34" charset="0"/>
                <a:cs typeface="Times New Roman" panose="02020603050405020304" pitchFamily="18" charset="0"/>
              </a:rPr>
              <a:t>That causes transformed cell to attains different hallmarks of cancer such as-apoptosis evasion, sustained proliferation, replicative immortality, and accumulating inflammation.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778E33-D3D6-4A30-ADB5-294E589EB40E}" type="slidenum">
              <a:rPr lang="en-US" smtClean="0"/>
              <a:pPr/>
              <a:t>4</a:t>
            </a:fld>
            <a:endParaRPr lang="en-US"/>
          </a:p>
        </p:txBody>
      </p:sp>
    </p:spTree>
    <p:extLst>
      <p:ext uri="{BB962C8B-B14F-4D97-AF65-F5344CB8AC3E}">
        <p14:creationId xmlns:p14="http://schemas.microsoft.com/office/powerpoint/2010/main" val="642035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As mentioned earlier, cancer is caused by both genetic and epigenetic modifications.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Epigenome modification is influenced by the genome, transcriptome and proteome and thus is an important part of the complexity of cancer development.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778E33-D3D6-4A30-ADB5-294E589EB40E}" type="slidenum">
              <a:rPr lang="en-US" smtClean="0"/>
              <a:pPr/>
              <a:t>5</a:t>
            </a:fld>
            <a:endParaRPr lang="en-US"/>
          </a:p>
        </p:txBody>
      </p:sp>
    </p:spTree>
    <p:extLst>
      <p:ext uri="{BB962C8B-B14F-4D97-AF65-F5344CB8AC3E}">
        <p14:creationId xmlns:p14="http://schemas.microsoft.com/office/powerpoint/2010/main" val="1149461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Various epigenetic modifications include DNA methylation, Histone modification and miRNA.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DNA methylation is carried out by DNMT, by adding methyl group to the C residue, hence converting it to 5mC.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Histone H3 and H4 are subjected to different types of modifications such as acetylation, methylation, deacetylation etc.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Acetylation of histone by HAT and deacetylation by HDAC is responsible from conversion of heterochromatin to euchromatin and vice versa.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778E33-D3D6-4A30-ADB5-294E589EB40E}" type="slidenum">
              <a:rPr lang="en-US" smtClean="0"/>
              <a:pPr/>
              <a:t>6</a:t>
            </a:fld>
            <a:endParaRPr lang="en-US"/>
          </a:p>
        </p:txBody>
      </p:sp>
    </p:spTree>
    <p:extLst>
      <p:ext uri="{BB962C8B-B14F-4D97-AF65-F5344CB8AC3E}">
        <p14:creationId xmlns:p14="http://schemas.microsoft.com/office/powerpoint/2010/main" val="3239311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In a cancer cell, the CpG island of the promoter region is found to be methylated which causes transcription inactivation of the corresponding tumor suppressor gene. This suppression can occur either by blocking the binding of transcription factors on methylated promoter or the methylated promoter facilitate the binding of MECP protein and HDAC enzyme which subsequently </a:t>
            </a:r>
            <a:r>
              <a:rPr lang="en-US" sz="1800" dirty="0" err="1">
                <a:effectLst/>
                <a:latin typeface="Palatino Linotype" panose="02040502050505030304" pitchFamily="18" charset="0"/>
                <a:ea typeface="Calibri" panose="020F0502020204030204" pitchFamily="34" charset="0"/>
                <a:cs typeface="Times New Roman" panose="02020603050405020304" pitchFamily="18" charset="0"/>
              </a:rPr>
              <a:t>heterochromatize</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 the  DNA leading to its inactivation.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778E33-D3D6-4A30-ADB5-294E589EB40E}" type="slidenum">
              <a:rPr lang="en-US" smtClean="0"/>
              <a:pPr/>
              <a:t>7</a:t>
            </a:fld>
            <a:endParaRPr lang="en-US"/>
          </a:p>
        </p:txBody>
      </p:sp>
    </p:spTree>
    <p:extLst>
      <p:ext uri="{BB962C8B-B14F-4D97-AF65-F5344CB8AC3E}">
        <p14:creationId xmlns:p14="http://schemas.microsoft.com/office/powerpoint/2010/main" val="652629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DNA methylation can induce histone deacetylation and hence histone heterochromatinization and vice versa. Different histone codes are correlated with activation/deactivation of gene expression.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Here some histone marks act as active marks for gene expression whereas some represses gene expression.</a:t>
            </a:r>
          </a:p>
          <a:p>
            <a:endParaRPr lang="en-US" dirty="0"/>
          </a:p>
        </p:txBody>
      </p:sp>
      <p:sp>
        <p:nvSpPr>
          <p:cNvPr id="4" name="Slide Number Placeholder 3"/>
          <p:cNvSpPr>
            <a:spLocks noGrp="1"/>
          </p:cNvSpPr>
          <p:nvPr>
            <p:ph type="sldNum" sz="quarter" idx="5"/>
          </p:nvPr>
        </p:nvSpPr>
        <p:spPr/>
        <p:txBody>
          <a:bodyPr/>
          <a:lstStyle/>
          <a:p>
            <a:fld id="{CB778E33-D3D6-4A30-ADB5-294E589EB40E}" type="slidenum">
              <a:rPr lang="en-US" smtClean="0"/>
              <a:pPr/>
              <a:t>8</a:t>
            </a:fld>
            <a:endParaRPr lang="en-US"/>
          </a:p>
        </p:txBody>
      </p:sp>
    </p:spTree>
    <p:extLst>
      <p:ext uri="{BB962C8B-B14F-4D97-AF65-F5344CB8AC3E}">
        <p14:creationId xmlns:p14="http://schemas.microsoft.com/office/powerpoint/2010/main" val="2294757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Gene silencing or activation is the effect of altered expression of writers and eraser. </a:t>
            </a:r>
            <a:endParaRPr lang="en-US" dirty="0"/>
          </a:p>
        </p:txBody>
      </p:sp>
      <p:sp>
        <p:nvSpPr>
          <p:cNvPr id="4" name="Slide Number Placeholder 3"/>
          <p:cNvSpPr>
            <a:spLocks noGrp="1"/>
          </p:cNvSpPr>
          <p:nvPr>
            <p:ph type="sldNum" sz="quarter" idx="5"/>
          </p:nvPr>
        </p:nvSpPr>
        <p:spPr/>
        <p:txBody>
          <a:bodyPr/>
          <a:lstStyle/>
          <a:p>
            <a:fld id="{CB778E33-D3D6-4A30-ADB5-294E589EB40E}" type="slidenum">
              <a:rPr lang="en-US" smtClean="0"/>
              <a:pPr/>
              <a:t>9</a:t>
            </a:fld>
            <a:endParaRPr lang="en-US"/>
          </a:p>
        </p:txBody>
      </p:sp>
    </p:spTree>
    <p:extLst>
      <p:ext uri="{BB962C8B-B14F-4D97-AF65-F5344CB8AC3E}">
        <p14:creationId xmlns:p14="http://schemas.microsoft.com/office/powerpoint/2010/main" val="3005048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Different writers such as DNMTs, and HDAC are found to be upregulated in different cancers. </a:t>
            </a:r>
          </a:p>
        </p:txBody>
      </p:sp>
      <p:sp>
        <p:nvSpPr>
          <p:cNvPr id="4" name="Slide Number Placeholder 3"/>
          <p:cNvSpPr>
            <a:spLocks noGrp="1"/>
          </p:cNvSpPr>
          <p:nvPr>
            <p:ph type="sldNum" sz="quarter" idx="5"/>
          </p:nvPr>
        </p:nvSpPr>
        <p:spPr/>
        <p:txBody>
          <a:bodyPr/>
          <a:lstStyle/>
          <a:p>
            <a:fld id="{CB778E33-D3D6-4A30-ADB5-294E589EB40E}" type="slidenum">
              <a:rPr lang="en-US" smtClean="0"/>
              <a:pPr/>
              <a:t>10</a:t>
            </a:fld>
            <a:endParaRPr lang="en-US"/>
          </a:p>
        </p:txBody>
      </p:sp>
    </p:spTree>
    <p:extLst>
      <p:ext uri="{BB962C8B-B14F-4D97-AF65-F5344CB8AC3E}">
        <p14:creationId xmlns:p14="http://schemas.microsoft.com/office/powerpoint/2010/main" val="1752310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jpe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jpeg"/><Relationship Id="rId3" Type="http://schemas.openxmlformats.org/officeDocument/2006/relationships/image" Target="../media/image45.png"/><Relationship Id="rId7" Type="http://schemas.microsoft.com/office/2007/relationships/hdphoto" Target="../media/hdphoto6.wdp"/><Relationship Id="rId12"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1.jpeg"/><Relationship Id="rId5" Type="http://schemas.openxmlformats.org/officeDocument/2006/relationships/image" Target="../media/image47.jpeg"/><Relationship Id="rId10" Type="http://schemas.openxmlformats.org/officeDocument/2006/relationships/image" Target="../media/image50.png"/><Relationship Id="rId4" Type="http://schemas.openxmlformats.org/officeDocument/2006/relationships/image" Target="../media/image46.jpeg"/><Relationship Id="rId9" Type="http://schemas.microsoft.com/office/2007/relationships/hdphoto" Target="../media/hdphoto7.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36512" y="1844824"/>
            <a:ext cx="6211416" cy="1917576"/>
          </a:xfrm>
          <a:prstGeom prst="rect">
            <a:avLst/>
          </a:prstGeom>
        </p:spPr>
        <p:txBody>
          <a:bodyPr vert="horz" lIns="68580" tIns="34290" rIns="68580" bIns="34290" rtlCol="0">
            <a:noAutofit/>
          </a:bodyPr>
          <a:lstStyle>
            <a:defPPr>
              <a:defRPr lang="en-US"/>
            </a:defPPr>
            <a:lvl1pPr marL="257168" indent="-257168" algn="ctr">
              <a:spcBef>
                <a:spcPct val="20000"/>
              </a:spcBef>
              <a:defRPr sz="2400" b="1">
                <a:latin typeface="Cambria" panose="02040503050406030204" pitchFamily="18" charset="0"/>
                <a:ea typeface="Cambria" panose="02040503050406030204" pitchFamily="18" charset="0"/>
                <a:cs typeface="Times New Roman" panose="02020603050405020304" pitchFamily="18" charset="0"/>
              </a:defRPr>
            </a:lvl1pPr>
          </a:lstStyle>
          <a:p>
            <a:pPr algn="l"/>
            <a:br>
              <a:rPr lang="en-US" sz="2600" dirty="0"/>
            </a:br>
            <a:r>
              <a:rPr lang="en-US" sz="2600" dirty="0" err="1"/>
              <a:t>Fisetin</a:t>
            </a:r>
            <a:r>
              <a:rPr lang="en-US" sz="2600" dirty="0"/>
              <a:t> Reduces Promoter Methylation and DNA Modifying Signatures in Cancer Cells</a:t>
            </a:r>
            <a:endParaRPr lang="en-GB" sz="2600" dirty="0"/>
          </a:p>
        </p:txBody>
      </p:sp>
      <p:sp>
        <p:nvSpPr>
          <p:cNvPr id="10" name="Subtitle 2"/>
          <p:cNvSpPr txBox="1">
            <a:spLocks/>
          </p:cNvSpPr>
          <p:nvPr/>
        </p:nvSpPr>
        <p:spPr>
          <a:xfrm>
            <a:off x="304800" y="4953000"/>
            <a:ext cx="4724400" cy="1752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chemeClr val="tx1"/>
                </a:solidFill>
                <a:effectLst/>
                <a:uLnTx/>
                <a:uFillTx/>
                <a:latin typeface="Cambria" pitchFamily="18" charset="0"/>
                <a:ea typeface="+mn-ea"/>
                <a:cs typeface="+mn-cs"/>
              </a:rPr>
              <a:t>Dr. Nazia Afroze</a:t>
            </a:r>
            <a:endParaRPr kumimoji="0" lang="en-US" sz="2400" b="1" u="none" strike="noStrike" kern="1200" cap="none" spc="0" normalizeH="0" baseline="0" noProof="0" dirty="0">
              <a:ln>
                <a:noFill/>
              </a:ln>
              <a:solidFill>
                <a:schemeClr val="bg1">
                  <a:lumMod val="75000"/>
                </a:schemeClr>
              </a:solidFill>
              <a:uLnTx/>
              <a:uFillTx/>
              <a:latin typeface="Cambria" pitchFamily="18" charset="0"/>
            </a:endParaRPr>
          </a:p>
          <a:p>
            <a:pPr>
              <a:spcBef>
                <a:spcPct val="20000"/>
              </a:spcBef>
              <a:defRPr/>
            </a:pPr>
            <a:r>
              <a:rPr lang="en-US" sz="2000" dirty="0">
                <a:latin typeface="Cambria" pitchFamily="18" charset="0"/>
              </a:rPr>
              <a:t>Manipal Academy of Higher Education, Academic City, Dubai, UAE</a:t>
            </a:r>
            <a:endParaRPr lang="en-GB" sz="2000" dirty="0">
              <a:latin typeface="Cambria"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i="0" u="none" strike="noStrike" kern="1200" cap="none" spc="0" normalizeH="0" baseline="0" noProof="0" dirty="0">
              <a:ln>
                <a:noFill/>
              </a:ln>
              <a:solidFill>
                <a:schemeClr val="tx1"/>
              </a:solidFill>
              <a:effectLst/>
              <a:uLnTx/>
              <a:uFillTx/>
              <a:latin typeface="Cambria"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787" y="1648728"/>
            <a:ext cx="8401050" cy="2631490"/>
          </a:xfrm>
          <a:prstGeom prst="rect">
            <a:avLst/>
          </a:prstGeom>
        </p:spPr>
        <p:txBody>
          <a:bodyPr wrap="square">
            <a:spAutoFit/>
          </a:bodyPr>
          <a:lstStyle/>
          <a:p>
            <a:pPr marL="214308" indent="-214308">
              <a:buFont typeface="Wingdings" panose="05000000000000000000" pitchFamily="2" charset="2"/>
              <a:buChar char="v"/>
            </a:pPr>
            <a:r>
              <a:rPr lang="en-US" sz="1500" dirty="0">
                <a:latin typeface="Times New Roman" panose="02020603050405020304" pitchFamily="18" charset="0"/>
                <a:cs typeface="Times New Roman" panose="02020603050405020304" pitchFamily="18" charset="0"/>
              </a:rPr>
              <a:t>Overexpression of DNMT1, DNMT3a, and DNMT3b has been observed in multiple cancers, which leads to gene silencing (TSG) by promoter hypermethylation.</a:t>
            </a:r>
          </a:p>
          <a:p>
            <a:endParaRPr lang="en-US" sz="1500" dirty="0">
              <a:solidFill>
                <a:srgbClr val="222222"/>
              </a:solidFill>
              <a:latin typeface="Times New Roman" panose="02020603050405020304" pitchFamily="18" charset="0"/>
              <a:cs typeface="Times New Roman" panose="02020603050405020304" pitchFamily="18" charset="0"/>
            </a:endParaRPr>
          </a:p>
          <a:p>
            <a:pPr marL="214308" indent="-214308">
              <a:buFont typeface="Wingdings" panose="05000000000000000000" pitchFamily="2" charset="2"/>
              <a:buChar char="v"/>
            </a:pPr>
            <a:r>
              <a:rPr lang="en-US" sz="1500" dirty="0">
                <a:solidFill>
                  <a:srgbClr val="222222"/>
                </a:solidFill>
                <a:latin typeface="Times New Roman" panose="02020603050405020304" pitchFamily="18" charset="0"/>
                <a:cs typeface="Times New Roman" panose="02020603050405020304" pitchFamily="18" charset="0"/>
              </a:rPr>
              <a:t>The tumor suppressor p53 and p21 </a:t>
            </a:r>
            <a:r>
              <a:rPr lang="en-US" sz="1500" dirty="0">
                <a:latin typeface="Times New Roman" panose="02020603050405020304" pitchFamily="18" charset="0"/>
                <a:cs typeface="Times New Roman" panose="02020603050405020304" pitchFamily="18" charset="0"/>
              </a:rPr>
              <a:t>two representative substrates of HDACs, that are inactivated through </a:t>
            </a:r>
            <a:r>
              <a:rPr lang="en-US" sz="1500" dirty="0" err="1">
                <a:latin typeface="Times New Roman" panose="02020603050405020304" pitchFamily="18" charset="0"/>
                <a:cs typeface="Times New Roman" panose="02020603050405020304" pitchFamily="18" charset="0"/>
              </a:rPr>
              <a:t>deacetylation</a:t>
            </a:r>
            <a:r>
              <a:rPr lang="en-US" sz="1500" dirty="0">
                <a:latin typeface="Times New Roman" panose="02020603050405020304" pitchFamily="18" charset="0"/>
                <a:cs typeface="Times New Roman" panose="02020603050405020304" pitchFamily="18" charset="0"/>
              </a:rPr>
              <a:t> in various cancers.</a:t>
            </a:r>
          </a:p>
          <a:p>
            <a:endParaRPr lang="en-US" sz="1500" dirty="0">
              <a:latin typeface="Times New Roman" panose="02020603050405020304" pitchFamily="18" charset="0"/>
              <a:cs typeface="Times New Roman" panose="02020603050405020304" pitchFamily="18" charset="0"/>
            </a:endParaRPr>
          </a:p>
          <a:p>
            <a:pPr marL="214308" indent="-214308">
              <a:buFont typeface="Wingdings" panose="05000000000000000000" pitchFamily="2" charset="2"/>
              <a:buChar char="v"/>
            </a:pPr>
            <a:r>
              <a:rPr lang="en-US" sz="1500" dirty="0">
                <a:latin typeface="Times New Roman" panose="02020603050405020304" pitchFamily="18" charset="0"/>
                <a:cs typeface="Times New Roman" panose="02020603050405020304" pitchFamily="18" charset="0"/>
              </a:rPr>
              <a:t>Appropriate acetylation within cells is important since upregulation or downregulation of HATs is associated with tumorigenesis or poor prognosis.</a:t>
            </a:r>
          </a:p>
          <a:p>
            <a:endParaRPr lang="en-US" sz="1500" dirty="0">
              <a:latin typeface="Times New Roman" panose="02020603050405020304" pitchFamily="18" charset="0"/>
              <a:cs typeface="Times New Roman" panose="02020603050405020304" pitchFamily="18" charset="0"/>
            </a:endParaRPr>
          </a:p>
          <a:p>
            <a:pPr marL="214308" indent="-214308">
              <a:buFont typeface="Wingdings" panose="05000000000000000000" pitchFamily="2" charset="2"/>
              <a:buChar char="v"/>
            </a:pPr>
            <a:r>
              <a:rPr lang="en-US" sz="1500" dirty="0">
                <a:latin typeface="Times New Roman" panose="02020603050405020304" pitchFamily="18" charset="0"/>
                <a:cs typeface="Times New Roman" panose="02020603050405020304" pitchFamily="18" charset="0"/>
              </a:rPr>
              <a:t>lysine methylation at H3K9, H3K27, and H4K20 by HMT is generally associated with suppression of gene expression,</a:t>
            </a:r>
          </a:p>
        </p:txBody>
      </p:sp>
      <p:sp>
        <p:nvSpPr>
          <p:cNvPr id="3" name="Rectangle 2"/>
          <p:cNvSpPr/>
          <p:nvPr/>
        </p:nvSpPr>
        <p:spPr>
          <a:xfrm>
            <a:off x="533401" y="5523238"/>
            <a:ext cx="4679373" cy="207749"/>
          </a:xfrm>
          <a:prstGeom prst="rect">
            <a:avLst/>
          </a:prstGeom>
        </p:spPr>
        <p:txBody>
          <a:bodyPr wrap="square">
            <a:spAutoFit/>
          </a:bodyPr>
          <a:lstStyle/>
          <a:p>
            <a:r>
              <a:rPr lang="en-US" sz="750" dirty="0"/>
              <a:t>https://www.nature.com/articles/s41392-019-0095-0#Tab1</a:t>
            </a:r>
          </a:p>
        </p:txBody>
      </p:sp>
      <p:sp>
        <p:nvSpPr>
          <p:cNvPr id="4" name="TextBox 3"/>
          <p:cNvSpPr txBox="1"/>
          <p:nvPr/>
        </p:nvSpPr>
        <p:spPr>
          <a:xfrm>
            <a:off x="107504" y="181089"/>
            <a:ext cx="6696744" cy="1015663"/>
          </a:xfrm>
          <a:prstGeom prst="rect">
            <a:avLst/>
          </a:prstGeom>
          <a:noFill/>
        </p:spPr>
        <p:txBody>
          <a:bodyPr wrap="square">
            <a:spAutoFit/>
          </a:bodyPr>
          <a:lstStyle>
            <a:defPPr>
              <a:defRPr lang="en-US"/>
            </a:defPPr>
            <a:lvl1pPr algn="ctr">
              <a:defRPr sz="2200" b="1">
                <a:latin typeface="Cambria" panose="02040503050406030204" pitchFamily="18" charset="0"/>
                <a:cs typeface="Times New Roman" panose="02020603050405020304" pitchFamily="18" charset="0"/>
              </a:defRPr>
            </a:lvl1pPr>
          </a:lstStyle>
          <a:p>
            <a:pPr algn="l"/>
            <a:r>
              <a:rPr lang="en-US" sz="3000" dirty="0"/>
              <a:t>Status Of Writers And Erasers In Cancer </a:t>
            </a:r>
          </a:p>
        </p:txBody>
      </p:sp>
      <p:sp>
        <p:nvSpPr>
          <p:cNvPr id="5" name="Rectangle 4"/>
          <p:cNvSpPr/>
          <p:nvPr/>
        </p:nvSpPr>
        <p:spPr>
          <a:xfrm>
            <a:off x="1858379" y="4398899"/>
            <a:ext cx="5715000" cy="784830"/>
          </a:xfrm>
          <a:prstGeom prst="rect">
            <a:avLst/>
          </a:prstGeom>
        </p:spPr>
        <p:txBody>
          <a:bodyPr wrap="square">
            <a:spAutoFit/>
          </a:bodyPr>
          <a:lstStyle/>
          <a:p>
            <a:pPr marL="214308" indent="-214308">
              <a:buFont typeface="Wingdings" panose="05000000000000000000" pitchFamily="2" charset="2"/>
              <a:buChar char="v"/>
            </a:pPr>
            <a:r>
              <a:rPr lang="en-US" sz="1500" dirty="0">
                <a:solidFill>
                  <a:srgbClr val="0070C0"/>
                </a:solidFill>
                <a:latin typeface="-apple-system"/>
              </a:rPr>
              <a:t> The “writers” (DNMTs, HATs, and HMTs)  </a:t>
            </a:r>
          </a:p>
          <a:p>
            <a:endParaRPr lang="en-US" sz="1500" dirty="0">
              <a:solidFill>
                <a:srgbClr val="0070C0"/>
              </a:solidFill>
              <a:latin typeface="-apple-system"/>
            </a:endParaRPr>
          </a:p>
          <a:p>
            <a:pPr marL="214308" indent="-214308">
              <a:buFont typeface="Wingdings" panose="05000000000000000000" pitchFamily="2" charset="2"/>
              <a:buChar char="v"/>
            </a:pPr>
            <a:r>
              <a:rPr lang="en-US" sz="1500" dirty="0">
                <a:solidFill>
                  <a:srgbClr val="0070C0"/>
                </a:solidFill>
                <a:latin typeface="-apple-system"/>
              </a:rPr>
              <a:t>“Erasers” (DNA-</a:t>
            </a:r>
            <a:r>
              <a:rPr lang="en-US" sz="1500" dirty="0" err="1">
                <a:solidFill>
                  <a:srgbClr val="0070C0"/>
                </a:solidFill>
                <a:latin typeface="-apple-system"/>
              </a:rPr>
              <a:t>demethylating</a:t>
            </a:r>
            <a:r>
              <a:rPr lang="en-US" sz="1500" dirty="0">
                <a:solidFill>
                  <a:srgbClr val="0070C0"/>
                </a:solidFill>
                <a:latin typeface="-apple-system"/>
              </a:rPr>
              <a:t> enzymes, HDACs, and KDMs)</a:t>
            </a:r>
            <a:endParaRPr lang="en-US" sz="1500" dirty="0">
              <a:solidFill>
                <a:srgbClr val="0070C0"/>
              </a:solidFill>
            </a:endParaRPr>
          </a:p>
        </p:txBody>
      </p:sp>
      <p:sp>
        <p:nvSpPr>
          <p:cNvPr id="8" name="Slide Number Placeholder 7"/>
          <p:cNvSpPr>
            <a:spLocks noGrp="1"/>
          </p:cNvSpPr>
          <p:nvPr>
            <p:ph type="sldNum" sz="quarter" idx="12"/>
          </p:nvPr>
        </p:nvSpPr>
        <p:spPr>
          <a:xfrm>
            <a:off x="6553199" y="5434060"/>
            <a:ext cx="2057400" cy="273844"/>
          </a:xfrm>
        </p:spPr>
        <p:txBody>
          <a:bodyPr/>
          <a:lstStyle/>
          <a:p>
            <a:fld id="{524DDFC3-122E-4122-A207-EC40282E5491}" type="slidenum">
              <a:rPr lang="en-US" altLang="en-US" smtClean="0"/>
              <a:pPr/>
              <a:t>10</a:t>
            </a:fld>
            <a:endParaRPr lang="en-US" altLang="en-US" dirty="0"/>
          </a:p>
        </p:txBody>
      </p:sp>
    </p:spTree>
    <p:extLst>
      <p:ext uri="{BB962C8B-B14F-4D97-AF65-F5344CB8AC3E}">
        <p14:creationId xmlns:p14="http://schemas.microsoft.com/office/powerpoint/2010/main" val="1031956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6686664-4CF1-4AA3-8FB5-9C53E15A65C3}"/>
              </a:ext>
            </a:extLst>
          </p:cNvPr>
          <p:cNvGrpSpPr/>
          <p:nvPr/>
        </p:nvGrpSpPr>
        <p:grpSpPr>
          <a:xfrm>
            <a:off x="364598" y="1772816"/>
            <a:ext cx="7086600" cy="4320480"/>
            <a:chOff x="2057400" y="121921"/>
            <a:chExt cx="8610600" cy="6736080"/>
          </a:xfrm>
        </p:grpSpPr>
        <p:pic>
          <p:nvPicPr>
            <p:cNvPr id="5" name="Picture 2" descr="Experimental drugs for chemotherapy-related anemia in cancer | JEP">
              <a:extLst>
                <a:ext uri="{FF2B5EF4-FFF2-40B4-BE49-F238E27FC236}">
                  <a16:creationId xmlns:a16="http://schemas.microsoft.com/office/drawing/2014/main" id="{3D7629A8-BB77-4AAB-9891-68453D4057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38041" y="121921"/>
              <a:ext cx="6019800" cy="3124200"/>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7DBD17-7AB4-4F13-B9B8-4CE18AA5AE68}"/>
                </a:ext>
              </a:extLst>
            </p:cNvPr>
            <p:cNvPicPr>
              <a:picLocks noChangeAspect="1"/>
            </p:cNvPicPr>
            <p:nvPr/>
          </p:nvPicPr>
          <p:blipFill rotWithShape="1">
            <a:blip r:embed="rId4"/>
            <a:srcRect r="1336"/>
            <a:stretch/>
          </p:blipFill>
          <p:spPr>
            <a:xfrm>
              <a:off x="4648200" y="3271522"/>
              <a:ext cx="6019800" cy="3586479"/>
            </a:xfrm>
            <a:prstGeom prst="rect">
              <a:avLst/>
            </a:prstGeom>
          </p:spPr>
        </p:pic>
        <p:sp>
          <p:nvSpPr>
            <p:cNvPr id="7" name="Oval 6">
              <a:extLst>
                <a:ext uri="{FF2B5EF4-FFF2-40B4-BE49-F238E27FC236}">
                  <a16:creationId xmlns:a16="http://schemas.microsoft.com/office/drawing/2014/main" id="{88D6F162-3BAF-4D05-B329-2CD248A9870E}"/>
                </a:ext>
              </a:extLst>
            </p:cNvPr>
            <p:cNvSpPr/>
            <p:nvPr/>
          </p:nvSpPr>
          <p:spPr>
            <a:xfrm>
              <a:off x="2057400" y="2362200"/>
              <a:ext cx="2438400" cy="2128521"/>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id="{9F2F8211-6EBE-44D8-A3EB-A5F1DCFB03B5}"/>
                </a:ext>
              </a:extLst>
            </p:cNvPr>
            <p:cNvSpPr txBox="1"/>
            <p:nvPr/>
          </p:nvSpPr>
          <p:spPr>
            <a:xfrm>
              <a:off x="2152650" y="2705725"/>
              <a:ext cx="2247900" cy="1321097"/>
            </a:xfrm>
            <a:prstGeom prst="rect">
              <a:avLst/>
            </a:prstGeom>
            <a:noFill/>
          </p:spPr>
          <p:txBody>
            <a:bodyPr wrap="square" rtlCol="0">
              <a:spAutoFit/>
            </a:bodyPr>
            <a:lstStyle/>
            <a:p>
              <a:pPr algn="ctr"/>
              <a:r>
                <a:rPr lang="en-US" sz="1650" b="1" dirty="0"/>
                <a:t>Side effects of chemotherapy and Epigenetic drugs</a:t>
              </a:r>
            </a:p>
          </p:txBody>
        </p:sp>
      </p:grpSp>
      <p:sp>
        <p:nvSpPr>
          <p:cNvPr id="2" name="Slide Number Placeholder 1">
            <a:extLst>
              <a:ext uri="{FF2B5EF4-FFF2-40B4-BE49-F238E27FC236}">
                <a16:creationId xmlns:a16="http://schemas.microsoft.com/office/drawing/2014/main" id="{4138622F-7867-487F-A1F1-C493206C5B5E}"/>
              </a:ext>
            </a:extLst>
          </p:cNvPr>
          <p:cNvSpPr>
            <a:spLocks noGrp="1"/>
          </p:cNvSpPr>
          <p:nvPr>
            <p:ph type="sldNum" sz="quarter" idx="12"/>
          </p:nvPr>
        </p:nvSpPr>
        <p:spPr>
          <a:xfrm>
            <a:off x="6686550" y="5485915"/>
            <a:ext cx="2057400" cy="273844"/>
          </a:xfrm>
        </p:spPr>
        <p:txBody>
          <a:bodyPr/>
          <a:lstStyle/>
          <a:p>
            <a:fld id="{524DDFC3-122E-4122-A207-EC40282E5491}" type="slidenum">
              <a:rPr lang="en-US" altLang="en-US" smtClean="0"/>
              <a:pPr/>
              <a:t>11</a:t>
            </a:fld>
            <a:endParaRPr lang="en-US" altLang="en-US" dirty="0"/>
          </a:p>
        </p:txBody>
      </p:sp>
      <p:sp>
        <p:nvSpPr>
          <p:cNvPr id="9" name="TextBox 8">
            <a:extLst>
              <a:ext uri="{FF2B5EF4-FFF2-40B4-BE49-F238E27FC236}">
                <a16:creationId xmlns:a16="http://schemas.microsoft.com/office/drawing/2014/main" id="{D463BDDC-2381-4432-A984-E7B100E568CB}"/>
              </a:ext>
            </a:extLst>
          </p:cNvPr>
          <p:cNvSpPr txBox="1"/>
          <p:nvPr/>
        </p:nvSpPr>
        <p:spPr>
          <a:xfrm>
            <a:off x="107504" y="188640"/>
            <a:ext cx="8311858" cy="1006429"/>
          </a:xfrm>
          <a:prstGeom prst="rect">
            <a:avLst/>
          </a:prstGeom>
          <a:noFill/>
        </p:spPr>
        <p:txBody>
          <a:bodyPr wrap="square" anchor="t">
            <a:spAutoFit/>
          </a:bodyPr>
          <a:lstStyle>
            <a:defPPr>
              <a:defRPr lang="en-US"/>
            </a:defPPr>
            <a:lvl1pPr marL="257168" indent="-257168" algn="ctr">
              <a:spcBef>
                <a:spcPct val="20000"/>
              </a:spcBef>
              <a:defRPr sz="2400" b="1">
                <a:latin typeface="Cambria" panose="02040503050406030204" pitchFamily="18" charset="0"/>
                <a:cs typeface="Times New Roman" panose="02020603050405020304" pitchFamily="18" charset="0"/>
              </a:defRPr>
            </a:lvl1pPr>
          </a:lstStyle>
          <a:p>
            <a:pPr algn="l"/>
            <a:r>
              <a:rPr lang="en-US" sz="2600" dirty="0"/>
              <a:t>Side Effects Associated with Chemotherapeutics</a:t>
            </a:r>
          </a:p>
          <a:p>
            <a:pPr algn="l"/>
            <a:r>
              <a:rPr lang="en-US" sz="2600" dirty="0"/>
              <a:t>and Epigenetic Drugs </a:t>
            </a:r>
          </a:p>
        </p:txBody>
      </p:sp>
    </p:spTree>
    <p:extLst>
      <p:ext uri="{BB962C8B-B14F-4D97-AF65-F5344CB8AC3E}">
        <p14:creationId xmlns:p14="http://schemas.microsoft.com/office/powerpoint/2010/main" val="2061406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B8B385-45FC-4D6E-85DF-24F2DF1CC346}"/>
              </a:ext>
            </a:extLst>
          </p:cNvPr>
          <p:cNvSpPr txBox="1"/>
          <p:nvPr/>
        </p:nvSpPr>
        <p:spPr>
          <a:xfrm>
            <a:off x="107504" y="32079"/>
            <a:ext cx="7214420" cy="1452705"/>
          </a:xfrm>
          <a:prstGeom prst="rect">
            <a:avLst/>
          </a:prstGeom>
          <a:noFill/>
        </p:spPr>
        <p:txBody>
          <a:bodyPr wrap="square">
            <a:spAutoFit/>
          </a:bodyPr>
          <a:lstStyle>
            <a:defPPr>
              <a:defRPr lang="en-US"/>
            </a:defPPr>
            <a:lvl1pPr marL="257168" indent="-257168" algn="ctr">
              <a:spcBef>
                <a:spcPct val="20000"/>
              </a:spcBef>
              <a:defRPr sz="2400" b="1">
                <a:latin typeface="Cambria" panose="02040503050406030204" pitchFamily="18" charset="0"/>
                <a:cs typeface="Times New Roman" panose="02020603050405020304" pitchFamily="18" charset="0"/>
              </a:defRPr>
            </a:lvl1pPr>
          </a:lstStyle>
          <a:p>
            <a:pPr algn="l"/>
            <a:r>
              <a:rPr lang="en-US" sz="2600" dirty="0"/>
              <a:t>Chemoprevention as an Alternative/Adjuvant</a:t>
            </a:r>
          </a:p>
          <a:p>
            <a:pPr algn="l"/>
            <a:r>
              <a:rPr lang="en-US" sz="2600" dirty="0"/>
              <a:t>to Overcome Side Effects Associated with </a:t>
            </a:r>
          </a:p>
          <a:p>
            <a:pPr algn="l"/>
            <a:r>
              <a:rPr lang="en-US" sz="2600" dirty="0"/>
              <a:t>Chemotherapy </a:t>
            </a:r>
          </a:p>
        </p:txBody>
      </p:sp>
      <p:pic>
        <p:nvPicPr>
          <p:cNvPr id="7" name="Picture 2" descr="Antioxidants 10 01455 g001">
            <a:extLst>
              <a:ext uri="{FF2B5EF4-FFF2-40B4-BE49-F238E27FC236}">
                <a16:creationId xmlns:a16="http://schemas.microsoft.com/office/drawing/2014/main" id="{B02A97E6-5807-4744-8049-07DB1EE36F7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bwMode="auto">
          <a:xfrm>
            <a:off x="4416426" y="2057400"/>
            <a:ext cx="4302553" cy="34961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A90C9C-8BE9-4149-8073-D97E3E67CB25}"/>
              </a:ext>
            </a:extLst>
          </p:cNvPr>
          <p:cNvSpPr txBox="1"/>
          <p:nvPr/>
        </p:nvSpPr>
        <p:spPr>
          <a:xfrm>
            <a:off x="6938606" y="6004702"/>
            <a:ext cx="2223309" cy="427040"/>
          </a:xfrm>
          <a:prstGeom prst="rect">
            <a:avLst/>
          </a:prstGeom>
          <a:noFill/>
        </p:spPr>
        <p:txBody>
          <a:bodyPr wrap="square">
            <a:spAutoFit/>
          </a:bodyPr>
          <a:lstStyle/>
          <a:p>
            <a:pPr algn="l"/>
            <a:r>
              <a:rPr lang="en-US" sz="825" b="1" dirty="0" err="1">
                <a:latin typeface="Arial" panose="020B0604020202020204" pitchFamily="34" charset="0"/>
              </a:rPr>
              <a:t>Blassan</a:t>
            </a:r>
            <a:r>
              <a:rPr lang="en-US" sz="825" b="1" dirty="0">
                <a:latin typeface="Arial" panose="020B0604020202020204" pitchFamily="34" charset="0"/>
              </a:rPr>
              <a:t> P. George et al, 2021; MDPI</a:t>
            </a:r>
            <a:endParaRPr lang="en-US" sz="825" dirty="0">
              <a:latin typeface="Arial" panose="020B0604020202020204" pitchFamily="34" charset="0"/>
            </a:endParaRPr>
          </a:p>
          <a:p>
            <a:r>
              <a:rPr lang="en-US" sz="1350" baseline="30000" dirty="0">
                <a:solidFill>
                  <a:srgbClr val="222222"/>
                </a:solidFill>
                <a:latin typeface="Arial" panose="020B0604020202020204" pitchFamily="34" charset="0"/>
              </a:rPr>
              <a:t> </a:t>
            </a:r>
            <a:endParaRPr lang="en-US" sz="1350" dirty="0"/>
          </a:p>
        </p:txBody>
      </p:sp>
      <p:sp>
        <p:nvSpPr>
          <p:cNvPr id="5" name="Slide Number Placeholder 4">
            <a:extLst>
              <a:ext uri="{FF2B5EF4-FFF2-40B4-BE49-F238E27FC236}">
                <a16:creationId xmlns:a16="http://schemas.microsoft.com/office/drawing/2014/main" id="{D7DA2BC3-7AC1-44BE-B9B7-8905303F22D4}"/>
              </a:ext>
            </a:extLst>
          </p:cNvPr>
          <p:cNvSpPr>
            <a:spLocks noGrp="1"/>
          </p:cNvSpPr>
          <p:nvPr>
            <p:ph type="sldNum" sz="quarter" idx="12"/>
          </p:nvPr>
        </p:nvSpPr>
        <p:spPr>
          <a:xfrm>
            <a:off x="6629400" y="5465491"/>
            <a:ext cx="2057400" cy="273844"/>
          </a:xfrm>
        </p:spPr>
        <p:txBody>
          <a:bodyPr/>
          <a:lstStyle/>
          <a:p>
            <a:fld id="{524DDFC3-122E-4122-A207-EC40282E5491}" type="slidenum">
              <a:rPr lang="en-US" altLang="en-US" smtClean="0"/>
              <a:pPr/>
              <a:t>12</a:t>
            </a:fld>
            <a:endParaRPr lang="en-US" altLang="en-US" dirty="0"/>
          </a:p>
        </p:txBody>
      </p:sp>
      <p:pic>
        <p:nvPicPr>
          <p:cNvPr id="9" name="Picture 8">
            <a:extLst>
              <a:ext uri="{FF2B5EF4-FFF2-40B4-BE49-F238E27FC236}">
                <a16:creationId xmlns:a16="http://schemas.microsoft.com/office/drawing/2014/main" id="{2E8BD54B-2307-563F-DE90-3D8ADAF9EC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86" y="2325318"/>
            <a:ext cx="3940175" cy="3512024"/>
          </a:xfrm>
          <a:prstGeom prst="rect">
            <a:avLst/>
          </a:prstGeom>
        </p:spPr>
      </p:pic>
    </p:spTree>
    <p:extLst>
      <p:ext uri="{BB962C8B-B14F-4D97-AF65-F5344CB8AC3E}">
        <p14:creationId xmlns:p14="http://schemas.microsoft.com/office/powerpoint/2010/main" val="451119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BB3F5-CEF5-525D-00F1-E235806787CC}"/>
              </a:ext>
            </a:extLst>
          </p:cNvPr>
          <p:cNvPicPr>
            <a:picLocks noChangeAspect="1"/>
          </p:cNvPicPr>
          <p:nvPr/>
        </p:nvPicPr>
        <p:blipFill>
          <a:blip r:embed="rId2"/>
          <a:stretch>
            <a:fillRect/>
          </a:stretch>
        </p:blipFill>
        <p:spPr>
          <a:xfrm>
            <a:off x="3347864" y="2199878"/>
            <a:ext cx="4464496" cy="3668889"/>
          </a:xfrm>
          <a:prstGeom prst="rect">
            <a:avLst/>
          </a:prstGeom>
        </p:spPr>
      </p:pic>
      <p:grpSp>
        <p:nvGrpSpPr>
          <p:cNvPr id="3" name="Group 2">
            <a:extLst>
              <a:ext uri="{FF2B5EF4-FFF2-40B4-BE49-F238E27FC236}">
                <a16:creationId xmlns:a16="http://schemas.microsoft.com/office/drawing/2014/main" id="{BEBD8801-CF1C-711E-D043-7FC19182FC70}"/>
              </a:ext>
            </a:extLst>
          </p:cNvPr>
          <p:cNvGrpSpPr/>
          <p:nvPr/>
        </p:nvGrpSpPr>
        <p:grpSpPr>
          <a:xfrm>
            <a:off x="395536" y="2873202"/>
            <a:ext cx="2808312" cy="1491902"/>
            <a:chOff x="2590800" y="-2308"/>
            <a:chExt cx="4267200" cy="1513436"/>
          </a:xfrm>
        </p:grpSpPr>
        <p:pic>
          <p:nvPicPr>
            <p:cNvPr id="4" name="Picture 3">
              <a:extLst>
                <a:ext uri="{FF2B5EF4-FFF2-40B4-BE49-F238E27FC236}">
                  <a16:creationId xmlns:a16="http://schemas.microsoft.com/office/drawing/2014/main" id="{AA543BA3-8BBF-9A02-0B9E-7E49A5ABD101}"/>
                </a:ext>
              </a:extLst>
            </p:cNvPr>
            <p:cNvPicPr>
              <a:picLocks noChangeAspect="1"/>
            </p:cNvPicPr>
            <p:nvPr/>
          </p:nvPicPr>
          <p:blipFill>
            <a:blip r:embed="rId3"/>
            <a:stretch>
              <a:fillRect/>
            </a:stretch>
          </p:blipFill>
          <p:spPr>
            <a:xfrm>
              <a:off x="2590800" y="1"/>
              <a:ext cx="2438400" cy="1511126"/>
            </a:xfrm>
            <a:prstGeom prst="rect">
              <a:avLst/>
            </a:prstGeom>
          </p:spPr>
        </p:pic>
        <p:pic>
          <p:nvPicPr>
            <p:cNvPr id="5" name="Picture 4">
              <a:extLst>
                <a:ext uri="{FF2B5EF4-FFF2-40B4-BE49-F238E27FC236}">
                  <a16:creationId xmlns:a16="http://schemas.microsoft.com/office/drawing/2014/main" id="{9C28D1BB-A03F-47AE-FE6D-E7C45DC9796B}"/>
                </a:ext>
              </a:extLst>
            </p:cNvPr>
            <p:cNvPicPr>
              <a:picLocks noChangeAspect="1"/>
            </p:cNvPicPr>
            <p:nvPr/>
          </p:nvPicPr>
          <p:blipFill>
            <a:blip r:embed="rId4"/>
            <a:stretch>
              <a:fillRect/>
            </a:stretch>
          </p:blipFill>
          <p:spPr>
            <a:xfrm>
              <a:off x="5029200" y="-2308"/>
              <a:ext cx="1828800" cy="1513436"/>
            </a:xfrm>
            <a:prstGeom prst="rect">
              <a:avLst/>
            </a:prstGeom>
          </p:spPr>
        </p:pic>
      </p:grpSp>
      <p:sp>
        <p:nvSpPr>
          <p:cNvPr id="6" name="TextBox 5">
            <a:extLst>
              <a:ext uri="{FF2B5EF4-FFF2-40B4-BE49-F238E27FC236}">
                <a16:creationId xmlns:a16="http://schemas.microsoft.com/office/drawing/2014/main" id="{839D70E3-9FE2-CB2F-CB66-88D64469C726}"/>
              </a:ext>
            </a:extLst>
          </p:cNvPr>
          <p:cNvSpPr txBox="1"/>
          <p:nvPr/>
        </p:nvSpPr>
        <p:spPr>
          <a:xfrm>
            <a:off x="35496" y="404664"/>
            <a:ext cx="9036496" cy="553998"/>
          </a:xfrm>
          <a:prstGeom prst="rect">
            <a:avLst/>
          </a:prstGeom>
          <a:noFill/>
        </p:spPr>
        <p:txBody>
          <a:bodyPr wrap="square">
            <a:spAutoFit/>
          </a:bodyPr>
          <a:lstStyle>
            <a:defPPr>
              <a:defRPr lang="en-US"/>
            </a:defPPr>
            <a:lvl1pPr marL="257168" indent="-257168" algn="ctr">
              <a:spcBef>
                <a:spcPct val="20000"/>
              </a:spcBef>
              <a:defRPr sz="2400" b="1">
                <a:latin typeface="Cambria" panose="02040503050406030204" pitchFamily="18" charset="0"/>
                <a:cs typeface="Times New Roman" panose="02020603050405020304" pitchFamily="18" charset="0"/>
              </a:defRPr>
            </a:lvl1pPr>
          </a:lstStyle>
          <a:p>
            <a:pPr algn="l"/>
            <a:r>
              <a:rPr lang="en-US" sz="3000" dirty="0"/>
              <a:t>Agent used in this Study-</a:t>
            </a:r>
            <a:r>
              <a:rPr lang="en-US" sz="3000" dirty="0" err="1"/>
              <a:t>Fisetin</a:t>
            </a:r>
            <a:r>
              <a:rPr lang="en-US" sz="3000" dirty="0"/>
              <a:t> </a:t>
            </a:r>
          </a:p>
        </p:txBody>
      </p:sp>
    </p:spTree>
    <p:extLst>
      <p:ext uri="{BB962C8B-B14F-4D97-AF65-F5344CB8AC3E}">
        <p14:creationId xmlns:p14="http://schemas.microsoft.com/office/powerpoint/2010/main" val="3448647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EECA63-D442-0243-BF67-C63D25EED562}"/>
              </a:ext>
            </a:extLst>
          </p:cNvPr>
          <p:cNvSpPr txBox="1">
            <a:spLocks/>
          </p:cNvSpPr>
          <p:nvPr/>
        </p:nvSpPr>
        <p:spPr>
          <a:xfrm>
            <a:off x="35496" y="38815"/>
            <a:ext cx="8352928" cy="1661993"/>
          </a:xfrm>
          <a:prstGeom prst="rect">
            <a:avLst/>
          </a:prstGeom>
          <a:noFill/>
        </p:spPr>
        <p:txBody>
          <a:bodyPr wrap="square">
            <a:spAutoFit/>
          </a:bodyPr>
          <a:lstStyle>
            <a:defPPr>
              <a:defRPr lang="en-US"/>
            </a:defPPr>
            <a:lvl1pPr marL="257168" indent="-257168" algn="ctr">
              <a:spcBef>
                <a:spcPct val="20000"/>
              </a:spcBef>
              <a:defRPr sz="2400" b="1">
                <a:latin typeface="Cambria" panose="02040503050406030204" pitchFamily="18" charset="0"/>
                <a:cs typeface="Times New Roman" panose="02020603050405020304" pitchFamily="18" charset="0"/>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algn="l"/>
            <a:r>
              <a:rPr lang="en-US" sz="3000" dirty="0"/>
              <a:t>Aim: </a:t>
            </a:r>
            <a:r>
              <a:rPr lang="bg-BG" sz="3000" dirty="0"/>
              <a:t>To </a:t>
            </a:r>
            <a:r>
              <a:rPr lang="en-US" sz="3000" dirty="0"/>
              <a:t>Analyze the </a:t>
            </a:r>
            <a:r>
              <a:rPr lang="en-US" sz="3000" dirty="0">
                <a:latin typeface="Times New Roman" panose="02020603050405020304" pitchFamily="18" charset="0"/>
              </a:rPr>
              <a:t>Epigenetic Modulation</a:t>
            </a:r>
          </a:p>
          <a:p>
            <a:pPr algn="l"/>
            <a:r>
              <a:rPr lang="en-US" sz="3000" dirty="0">
                <a:latin typeface="Times New Roman" panose="02020603050405020304" pitchFamily="18" charset="0"/>
              </a:rPr>
              <a:t>by </a:t>
            </a:r>
            <a:r>
              <a:rPr lang="en-US" sz="3000" dirty="0" err="1">
                <a:latin typeface="Times New Roman" panose="02020603050405020304" pitchFamily="18" charset="0"/>
              </a:rPr>
              <a:t>Fisetin</a:t>
            </a:r>
            <a:r>
              <a:rPr lang="en-US" sz="3000" dirty="0">
                <a:latin typeface="Times New Roman" panose="02020603050405020304" pitchFamily="18" charset="0"/>
              </a:rPr>
              <a:t> </a:t>
            </a:r>
            <a:r>
              <a:rPr lang="en-US" sz="3000" dirty="0"/>
              <a:t>in Hela Cells</a:t>
            </a:r>
            <a:endParaRPr lang="en-IN" sz="3000" dirty="0"/>
          </a:p>
          <a:p>
            <a:pPr algn="l"/>
            <a:endParaRPr lang="en-US" sz="3000" dirty="0"/>
          </a:p>
        </p:txBody>
      </p:sp>
      <p:sp>
        <p:nvSpPr>
          <p:cNvPr id="5" name="TextBox 4">
            <a:extLst>
              <a:ext uri="{FF2B5EF4-FFF2-40B4-BE49-F238E27FC236}">
                <a16:creationId xmlns:a16="http://schemas.microsoft.com/office/drawing/2014/main" id="{70D90FEF-6D54-815E-9F56-D33216CBB555}"/>
              </a:ext>
            </a:extLst>
          </p:cNvPr>
          <p:cNvSpPr txBox="1"/>
          <p:nvPr/>
        </p:nvSpPr>
        <p:spPr>
          <a:xfrm>
            <a:off x="0" y="1988840"/>
            <a:ext cx="8820472" cy="2670218"/>
          </a:xfrm>
          <a:prstGeom prst="rect">
            <a:avLst/>
          </a:prstGeom>
          <a:noFill/>
        </p:spPr>
        <p:txBody>
          <a:bodyPr wrap="square">
            <a:spAutoFit/>
          </a:bodyPr>
          <a:lstStyle/>
          <a:p>
            <a:pPr algn="just">
              <a:lnSpc>
                <a:spcPct val="200000"/>
              </a:lnSpc>
              <a:spcAft>
                <a:spcPts val="1000"/>
              </a:spcAft>
              <a:tabLst>
                <a:tab pos="5943600" algn="l"/>
              </a:tabLst>
            </a:pPr>
            <a:r>
              <a:rPr lang="en-IN" sz="2000" b="1" dirty="0"/>
              <a:t>Objectives:</a:t>
            </a:r>
          </a:p>
          <a:p>
            <a:pPr algn="just">
              <a:lnSpc>
                <a:spcPct val="200000"/>
              </a:lnSpc>
              <a:spcAft>
                <a:spcPts val="1000"/>
              </a:spcAft>
              <a:tabLst>
                <a:tab pos="5943600" algn="l"/>
              </a:tabLst>
            </a:pPr>
            <a:r>
              <a:rPr lang="en-IN" sz="1800" b="0" dirty="0"/>
              <a:t>1. </a:t>
            </a:r>
            <a:r>
              <a:rPr lang="en-US" sz="1800" b="0" dirty="0">
                <a:effectLst/>
                <a:latin typeface="Times New Roman" panose="02020603050405020304" pitchFamily="18" charset="0"/>
                <a:ea typeface="Aptos" panose="020B0004020202020204" pitchFamily="34" charset="0"/>
              </a:rPr>
              <a:t>To study the effects of Fisetin treatment on methylation status of TSG in HeLa cells.</a:t>
            </a:r>
            <a:endParaRPr lang="en-GB" sz="1800" b="0" dirty="0">
              <a:effectLst/>
              <a:latin typeface="Times New Roman" panose="02020603050405020304" pitchFamily="18" charset="0"/>
              <a:ea typeface="Aptos" panose="020B0004020202020204" pitchFamily="34" charset="0"/>
            </a:endParaRPr>
          </a:p>
          <a:p>
            <a:pPr algn="just">
              <a:lnSpc>
                <a:spcPct val="200000"/>
              </a:lnSpc>
              <a:spcAft>
                <a:spcPts val="1000"/>
              </a:spcAft>
              <a:tabLst>
                <a:tab pos="5943600" algn="l"/>
              </a:tabLst>
            </a:pPr>
            <a:r>
              <a:rPr lang="en-US" sz="1800" b="0" dirty="0">
                <a:effectLst/>
                <a:latin typeface="Times New Roman" panose="02020603050405020304" pitchFamily="18" charset="0"/>
                <a:ea typeface="Aptos" panose="020B0004020202020204" pitchFamily="34" charset="0"/>
              </a:rPr>
              <a:t>2. To study the modulatory action of fisetin on various molecular targets.</a:t>
            </a:r>
            <a:endParaRPr lang="en-GB" sz="1800" b="0" dirty="0">
              <a:effectLst/>
              <a:latin typeface="Times New Roman" panose="02020603050405020304" pitchFamily="18" charset="0"/>
              <a:ea typeface="Aptos" panose="020B0004020202020204" pitchFamily="34" charset="0"/>
            </a:endParaRPr>
          </a:p>
          <a:p>
            <a:pPr algn="l">
              <a:lnSpc>
                <a:spcPct val="200000"/>
              </a:lnSpc>
            </a:pPr>
            <a:r>
              <a:rPr lang="en-IN" sz="1800" b="0" dirty="0">
                <a:latin typeface="Times New Roman" panose="02020603050405020304" pitchFamily="18" charset="0"/>
              </a:rPr>
              <a:t>3. </a:t>
            </a:r>
            <a:r>
              <a:rPr lang="en-US" sz="1800" b="0" dirty="0">
                <a:effectLst/>
                <a:latin typeface="Times New Roman" panose="02020603050405020304" pitchFamily="18" charset="0"/>
                <a:ea typeface="Aptos" panose="020B0004020202020204" pitchFamily="34" charset="0"/>
              </a:rPr>
              <a:t>To study the effect of fisetin on migratory ability of HeLa cells. </a:t>
            </a:r>
            <a:endParaRPr lang="en-US" sz="1800" b="0" dirty="0">
              <a:latin typeface="Times New Roman" panose="02020603050405020304" pitchFamily="18" charset="0"/>
            </a:endParaRPr>
          </a:p>
        </p:txBody>
      </p:sp>
    </p:spTree>
    <p:extLst>
      <p:ext uri="{BB962C8B-B14F-4D97-AF65-F5344CB8AC3E}">
        <p14:creationId xmlns:p14="http://schemas.microsoft.com/office/powerpoint/2010/main" val="651230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4DC13555-E622-4872-A58F-483313D459E4}"/>
              </a:ext>
            </a:extLst>
          </p:cNvPr>
          <p:cNvSpPr txBox="1"/>
          <p:nvPr/>
        </p:nvSpPr>
        <p:spPr>
          <a:xfrm>
            <a:off x="-972616" y="5836649"/>
            <a:ext cx="9994083" cy="552844"/>
          </a:xfrm>
          <a:prstGeom prst="rect">
            <a:avLst/>
          </a:prstGeom>
          <a:noFill/>
        </p:spPr>
        <p:txBody>
          <a:bodyPr wrap="square">
            <a:spAutoFit/>
          </a:bodyPr>
          <a:lstStyle/>
          <a:p>
            <a:pPr marL="1242060" indent="202406" algn="just">
              <a:lnSpc>
                <a:spcPct val="95000"/>
              </a:lnSpc>
            </a:pPr>
            <a:r>
              <a:rPr lang="en-US" sz="105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Statistical Analysis</a:t>
            </a:r>
            <a:r>
              <a:rPr lang="en-US" sz="10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One way/Two-way ANOVA and t-test was computed using GraphPad </a:t>
            </a:r>
            <a:r>
              <a:rPr lang="en-US" sz="1050" spc="5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prism (version 9.3.1)</a:t>
            </a:r>
            <a:r>
              <a:rPr lang="en-US" sz="10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software for comparisons, </a:t>
            </a:r>
            <a:r>
              <a:rPr lang="en-US" sz="1050" spc="56"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followed by Tukey's post hoc test</a:t>
            </a:r>
            <a:r>
              <a:rPr lang="en-US" sz="10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Data are presented as the mean ± standard deviation of three independent experiments*= P &lt; 0.05; ** = P &lt; 0.01, *** P &lt; 0.001.</a:t>
            </a:r>
          </a:p>
          <a:p>
            <a:pPr marL="1242060" indent="202406" algn="just">
              <a:lnSpc>
                <a:spcPct val="95000"/>
              </a:lnSpc>
            </a:pPr>
            <a:endParaRPr lang="en-US" sz="10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ED2837D3-E5DF-476C-9EF2-B5982F1F73C0}"/>
              </a:ext>
            </a:extLst>
          </p:cNvPr>
          <p:cNvSpPr>
            <a:spLocks noGrp="1"/>
          </p:cNvSpPr>
          <p:nvPr>
            <p:ph type="sldNum" sz="quarter" idx="12"/>
          </p:nvPr>
        </p:nvSpPr>
        <p:spPr>
          <a:xfrm>
            <a:off x="6563648" y="5504976"/>
            <a:ext cx="2057400" cy="273844"/>
          </a:xfrm>
        </p:spPr>
        <p:txBody>
          <a:bodyPr/>
          <a:lstStyle/>
          <a:p>
            <a:fld id="{F3A21587-C8D3-4CE7-9783-995ECACCCE4C}" type="slidenum">
              <a:rPr lang="en-US" altLang="en-US" smtClean="0"/>
              <a:pPr/>
              <a:t>15</a:t>
            </a:fld>
            <a:endParaRPr lang="en-US" altLang="en-US" dirty="0"/>
          </a:p>
        </p:txBody>
      </p:sp>
      <p:sp>
        <p:nvSpPr>
          <p:cNvPr id="3" name="Content Placeholder 2">
            <a:extLst>
              <a:ext uri="{FF2B5EF4-FFF2-40B4-BE49-F238E27FC236}">
                <a16:creationId xmlns:a16="http://schemas.microsoft.com/office/drawing/2014/main" id="{FC78B601-1F33-1FB7-F258-99563429FA96}"/>
              </a:ext>
            </a:extLst>
          </p:cNvPr>
          <p:cNvSpPr txBox="1">
            <a:spLocks/>
          </p:cNvSpPr>
          <p:nvPr/>
        </p:nvSpPr>
        <p:spPr>
          <a:xfrm>
            <a:off x="-108520" y="393151"/>
            <a:ext cx="4470139" cy="553998"/>
          </a:xfrm>
          <a:prstGeom prst="rect">
            <a:avLst/>
          </a:prstGeom>
          <a:noFill/>
        </p:spPr>
        <p:txBody>
          <a:bodyPr wrap="square">
            <a:spAutoFit/>
          </a:bodyPr>
          <a:lstStyle>
            <a:defPPr>
              <a:defRPr lang="en-US"/>
            </a:defPPr>
            <a:lvl1pPr marL="257168" indent="-257168" algn="ctr">
              <a:spcBef>
                <a:spcPct val="20000"/>
              </a:spcBef>
              <a:defRPr sz="2400" b="1">
                <a:latin typeface="Cambria" panose="02040503050406030204" pitchFamily="18" charset="0"/>
                <a:cs typeface="Times New Roman" panose="02020603050405020304" pitchFamily="18" charset="0"/>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r>
              <a:rPr lang="en-US" sz="3000" dirty="0"/>
              <a:t>Materials and Methods</a:t>
            </a:r>
            <a:endParaRPr lang="en-IN" sz="3000" dirty="0"/>
          </a:p>
        </p:txBody>
      </p:sp>
      <p:grpSp>
        <p:nvGrpSpPr>
          <p:cNvPr id="56" name="Group 55">
            <a:extLst>
              <a:ext uri="{FF2B5EF4-FFF2-40B4-BE49-F238E27FC236}">
                <a16:creationId xmlns:a16="http://schemas.microsoft.com/office/drawing/2014/main" id="{2FD9A88B-006F-C823-5B96-CE8FA0A10809}"/>
              </a:ext>
            </a:extLst>
          </p:cNvPr>
          <p:cNvGrpSpPr/>
          <p:nvPr/>
        </p:nvGrpSpPr>
        <p:grpSpPr>
          <a:xfrm>
            <a:off x="928291" y="1556792"/>
            <a:ext cx="6962761" cy="4222028"/>
            <a:chOff x="928291" y="1175240"/>
            <a:chExt cx="7083888" cy="4603580"/>
          </a:xfrm>
        </p:grpSpPr>
        <p:grpSp>
          <p:nvGrpSpPr>
            <p:cNvPr id="7" name="Group 6">
              <a:extLst>
                <a:ext uri="{FF2B5EF4-FFF2-40B4-BE49-F238E27FC236}">
                  <a16:creationId xmlns:a16="http://schemas.microsoft.com/office/drawing/2014/main" id="{C0520D56-9D03-7E21-B7FF-91B14675FA87}"/>
                </a:ext>
              </a:extLst>
            </p:cNvPr>
            <p:cNvGrpSpPr/>
            <p:nvPr/>
          </p:nvGrpSpPr>
          <p:grpSpPr>
            <a:xfrm>
              <a:off x="6093800" y="2696272"/>
              <a:ext cx="1918379" cy="1302638"/>
              <a:chOff x="532584" y="2396468"/>
              <a:chExt cx="1918379" cy="1196472"/>
            </a:xfrm>
          </p:grpSpPr>
          <p:sp>
            <p:nvSpPr>
              <p:cNvPr id="27" name="Content Placeholder 11">
                <a:extLst>
                  <a:ext uri="{FF2B5EF4-FFF2-40B4-BE49-F238E27FC236}">
                    <a16:creationId xmlns:a16="http://schemas.microsoft.com/office/drawing/2014/main" id="{8E658861-C7AF-47E2-A53A-AC2B17995127}"/>
                  </a:ext>
                </a:extLst>
              </p:cNvPr>
              <p:cNvSpPr txBox="1">
                <a:spLocks/>
              </p:cNvSpPr>
              <p:nvPr/>
            </p:nvSpPr>
            <p:spPr>
              <a:xfrm>
                <a:off x="539384" y="2654983"/>
                <a:ext cx="1911579" cy="937957"/>
              </a:xfrm>
              <a:prstGeom prst="rect">
                <a:avLst/>
              </a:prstGeom>
              <a:solidFill>
                <a:srgbClr val="FFCC66"/>
              </a:solidFill>
              <a:ln>
                <a:solidFill>
                  <a:schemeClr val="tx1"/>
                </a:solidFill>
              </a:ln>
            </p:spPr>
            <p:txBody>
              <a:bodyPr>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171450" indent="-137160" defTabSz="685800">
                  <a:lnSpc>
                    <a:spcPct val="95000"/>
                  </a:lnSpc>
                  <a:spcBef>
                    <a:spcPts val="1050"/>
                  </a:spcBef>
                  <a:buClr>
                    <a:srgbClr val="DF5327"/>
                  </a:buClr>
                  <a:defRPr/>
                </a:pPr>
                <a:r>
                  <a:rPr lang="en-US" sz="1000" dirty="0">
                    <a:solidFill>
                      <a:prstClr val="black"/>
                    </a:solidFill>
                    <a:latin typeface="Times New Roman" panose="02020603050405020304" pitchFamily="18" charset="0"/>
                    <a:cs typeface="Times New Roman" panose="02020603050405020304" pitchFamily="18" charset="0"/>
                  </a:rPr>
                  <a:t>Scratch wound and invasion assay</a:t>
                </a:r>
              </a:p>
              <a:p>
                <a:pPr marL="171450" indent="-137160" defTabSz="685800">
                  <a:lnSpc>
                    <a:spcPct val="95000"/>
                  </a:lnSpc>
                  <a:spcBef>
                    <a:spcPts val="1050"/>
                  </a:spcBef>
                  <a:buClr>
                    <a:srgbClr val="DF5327"/>
                  </a:buClr>
                  <a:defRPr/>
                </a:pPr>
                <a:r>
                  <a:rPr lang="en-US" sz="1000" dirty="0">
                    <a:solidFill>
                      <a:prstClr val="black"/>
                    </a:solidFill>
                    <a:latin typeface="Times New Roman" panose="02020603050405020304" pitchFamily="18" charset="0"/>
                    <a:cs typeface="Times New Roman" panose="02020603050405020304" pitchFamily="18" charset="0"/>
                  </a:rPr>
                  <a:t>Colony formation assay</a:t>
                </a:r>
              </a:p>
            </p:txBody>
          </p:sp>
          <p:sp>
            <p:nvSpPr>
              <p:cNvPr id="37" name="TextBox 36">
                <a:extLst>
                  <a:ext uri="{FF2B5EF4-FFF2-40B4-BE49-F238E27FC236}">
                    <a16:creationId xmlns:a16="http://schemas.microsoft.com/office/drawing/2014/main" id="{631BA5C4-C888-41B7-AE7B-FE9DBAD5AAAA}"/>
                  </a:ext>
                </a:extLst>
              </p:cNvPr>
              <p:cNvSpPr txBox="1"/>
              <p:nvPr/>
            </p:nvSpPr>
            <p:spPr>
              <a:xfrm>
                <a:off x="532584" y="2396468"/>
                <a:ext cx="1911577" cy="261610"/>
              </a:xfrm>
              <a:prstGeom prst="rect">
                <a:avLst/>
              </a:prstGeom>
              <a:solidFill>
                <a:srgbClr val="FFCC66"/>
              </a:solidFill>
              <a:ln>
                <a:solidFill>
                  <a:schemeClr val="tx1"/>
                </a:solidFill>
              </a:ln>
            </p:spPr>
            <p:txBody>
              <a:bodyPr wrap="square" rtlCol="0">
                <a:spAutoFit/>
              </a:bodyPr>
              <a:lstStyle/>
              <a:p>
                <a:pPr algn="ctr" defTabSz="342900">
                  <a:defRPr/>
                </a:pPr>
                <a:r>
                  <a:rPr lang="en-US" sz="1100" b="1" dirty="0">
                    <a:solidFill>
                      <a:prstClr val="black"/>
                    </a:solidFill>
                    <a:latin typeface="Corbel" panose="020B0503020204020204"/>
                  </a:rPr>
                  <a:t>Cell-based </a:t>
                </a:r>
                <a:r>
                  <a:rPr lang="en-US" sz="1100" b="1" dirty="0">
                    <a:solidFill>
                      <a:prstClr val="black"/>
                    </a:solidFill>
                    <a:latin typeface="Times New Roman" panose="02020603050405020304" pitchFamily="18" charset="0"/>
                    <a:cs typeface="Times New Roman" panose="02020603050405020304" pitchFamily="18" charset="0"/>
                  </a:rPr>
                  <a:t>assays</a:t>
                </a:r>
              </a:p>
            </p:txBody>
          </p:sp>
        </p:grpSp>
        <p:grpSp>
          <p:nvGrpSpPr>
            <p:cNvPr id="8" name="Group 7">
              <a:extLst>
                <a:ext uri="{FF2B5EF4-FFF2-40B4-BE49-F238E27FC236}">
                  <a16:creationId xmlns:a16="http://schemas.microsoft.com/office/drawing/2014/main" id="{9B3F28CE-A9F3-F04C-E88E-1189247AB5D7}"/>
                </a:ext>
              </a:extLst>
            </p:cNvPr>
            <p:cNvGrpSpPr/>
            <p:nvPr/>
          </p:nvGrpSpPr>
          <p:grpSpPr>
            <a:xfrm>
              <a:off x="3443605" y="2776922"/>
              <a:ext cx="1906544" cy="1249458"/>
              <a:chOff x="5365335" y="2401377"/>
              <a:chExt cx="1643063" cy="1122286"/>
            </a:xfrm>
          </p:grpSpPr>
          <p:sp>
            <p:nvSpPr>
              <p:cNvPr id="26" name="Content Placeholder 13">
                <a:extLst>
                  <a:ext uri="{FF2B5EF4-FFF2-40B4-BE49-F238E27FC236}">
                    <a16:creationId xmlns:a16="http://schemas.microsoft.com/office/drawing/2014/main" id="{8B3EFB8F-F895-4F41-92BE-C7C2D961FAAB}"/>
                  </a:ext>
                </a:extLst>
              </p:cNvPr>
              <p:cNvSpPr txBox="1">
                <a:spLocks/>
              </p:cNvSpPr>
              <p:nvPr/>
            </p:nvSpPr>
            <p:spPr>
              <a:xfrm>
                <a:off x="5365335" y="2613449"/>
                <a:ext cx="1643063" cy="910214"/>
              </a:xfrm>
              <a:prstGeom prst="rect">
                <a:avLst/>
              </a:prstGeom>
              <a:solidFill>
                <a:schemeClr val="accent6"/>
              </a:solidFill>
              <a:ln>
                <a:solidFill>
                  <a:schemeClr val="tx1"/>
                </a:solidFill>
              </a:ln>
            </p:spPr>
            <p:txBody>
              <a:bodyPr>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171450" indent="-137160" defTabSz="685800">
                  <a:lnSpc>
                    <a:spcPct val="100000"/>
                  </a:lnSpc>
                  <a:spcBef>
                    <a:spcPts val="1050"/>
                  </a:spcBef>
                  <a:buClr>
                    <a:srgbClr val="DF5327"/>
                  </a:buClr>
                  <a:defRPr/>
                </a:pPr>
                <a:r>
                  <a:rPr lang="en-US" sz="1000" dirty="0">
                    <a:solidFill>
                      <a:prstClr val="black"/>
                    </a:solidFill>
                    <a:latin typeface="Times New Roman" panose="02020603050405020304" pitchFamily="18" charset="0"/>
                    <a:cs typeface="Times New Roman" panose="02020603050405020304" pitchFamily="18" charset="0"/>
                  </a:rPr>
                  <a:t>DNMT activity assay</a:t>
                </a:r>
              </a:p>
              <a:p>
                <a:pPr marL="171450" indent="-137160" defTabSz="685800">
                  <a:lnSpc>
                    <a:spcPct val="100000"/>
                  </a:lnSpc>
                  <a:spcBef>
                    <a:spcPts val="1050"/>
                  </a:spcBef>
                  <a:buClr>
                    <a:srgbClr val="DF5327"/>
                  </a:buClr>
                  <a:defRPr/>
                </a:pPr>
                <a:r>
                  <a:rPr lang="en-US" sz="1000" dirty="0">
                    <a:solidFill>
                      <a:prstClr val="black"/>
                    </a:solidFill>
                    <a:latin typeface="Times New Roman" panose="02020603050405020304" pitchFamily="18" charset="0"/>
                    <a:cs typeface="Times New Roman" panose="02020603050405020304" pitchFamily="18" charset="0"/>
                  </a:rPr>
                  <a:t>HDAC activity assay</a:t>
                </a:r>
              </a:p>
              <a:p>
                <a:pPr marL="171450" indent="-137160" defTabSz="685800">
                  <a:lnSpc>
                    <a:spcPct val="100000"/>
                  </a:lnSpc>
                  <a:spcBef>
                    <a:spcPts val="1050"/>
                  </a:spcBef>
                  <a:buClr>
                    <a:srgbClr val="DF5327"/>
                  </a:buClr>
                  <a:defRPr/>
                </a:pPr>
                <a:r>
                  <a:rPr lang="en-US" sz="1000" dirty="0">
                    <a:solidFill>
                      <a:prstClr val="black"/>
                    </a:solidFill>
                    <a:latin typeface="Times New Roman" panose="02020603050405020304" pitchFamily="18" charset="0"/>
                    <a:cs typeface="Times New Roman" panose="02020603050405020304" pitchFamily="18" charset="0"/>
                  </a:rPr>
                  <a:t>Global methylation assay</a:t>
                </a:r>
              </a:p>
              <a:p>
                <a:pPr marL="171450" indent="-137160" defTabSz="685800">
                  <a:spcBef>
                    <a:spcPts val="1050"/>
                  </a:spcBef>
                  <a:buClr>
                    <a:srgbClr val="DF5327"/>
                  </a:buClr>
                  <a:defRPr/>
                </a:pPr>
                <a:endParaRPr lang="en-US" sz="1050" dirty="0">
                  <a:solidFill>
                    <a:srgbClr val="DF5327"/>
                  </a:solidFill>
                  <a:latin typeface="Corbel" panose="020B0503020204020204"/>
                </a:endParaRPr>
              </a:p>
            </p:txBody>
          </p:sp>
          <p:sp>
            <p:nvSpPr>
              <p:cNvPr id="40" name="TextBox 39">
                <a:extLst>
                  <a:ext uri="{FF2B5EF4-FFF2-40B4-BE49-F238E27FC236}">
                    <a16:creationId xmlns:a16="http://schemas.microsoft.com/office/drawing/2014/main" id="{312DCE24-FDD7-400E-AE5A-4B5E43D69B16}"/>
                  </a:ext>
                </a:extLst>
              </p:cNvPr>
              <p:cNvSpPr txBox="1"/>
              <p:nvPr/>
            </p:nvSpPr>
            <p:spPr>
              <a:xfrm>
                <a:off x="5365335" y="2401377"/>
                <a:ext cx="1643063" cy="253916"/>
              </a:xfrm>
              <a:prstGeom prst="rect">
                <a:avLst/>
              </a:prstGeom>
              <a:solidFill>
                <a:schemeClr val="accent6"/>
              </a:solidFill>
              <a:ln>
                <a:solidFill>
                  <a:schemeClr val="tx1"/>
                </a:solidFill>
              </a:ln>
            </p:spPr>
            <p:txBody>
              <a:bodyPr wrap="square" rtlCol="0">
                <a:spAutoFit/>
              </a:bodyPr>
              <a:lstStyle/>
              <a:p>
                <a:pPr algn="ctr" defTabSz="342900">
                  <a:defRPr/>
                </a:pPr>
                <a:r>
                  <a:rPr lang="en-US" sz="1200" b="1" dirty="0">
                    <a:solidFill>
                      <a:prstClr val="black"/>
                    </a:solidFill>
                    <a:latin typeface="Times New Roman" panose="02020603050405020304" pitchFamily="18" charset="0"/>
                    <a:cs typeface="Times New Roman" panose="02020603050405020304" pitchFamily="18" charset="0"/>
                  </a:rPr>
                  <a:t>Bio-chemical assays</a:t>
                </a:r>
              </a:p>
            </p:txBody>
          </p:sp>
        </p:grpSp>
        <p:grpSp>
          <p:nvGrpSpPr>
            <p:cNvPr id="9" name="Group 8">
              <a:extLst>
                <a:ext uri="{FF2B5EF4-FFF2-40B4-BE49-F238E27FC236}">
                  <a16:creationId xmlns:a16="http://schemas.microsoft.com/office/drawing/2014/main" id="{AA3A2F4F-1A8D-14D4-045A-CF37554BF7F7}"/>
                </a:ext>
              </a:extLst>
            </p:cNvPr>
            <p:cNvGrpSpPr/>
            <p:nvPr/>
          </p:nvGrpSpPr>
          <p:grpSpPr>
            <a:xfrm>
              <a:off x="928291" y="2658249"/>
              <a:ext cx="1906544" cy="3120571"/>
              <a:chOff x="7137042" y="2331302"/>
              <a:chExt cx="1652061" cy="3120571"/>
            </a:xfrm>
          </p:grpSpPr>
          <p:sp>
            <p:nvSpPr>
              <p:cNvPr id="41" name="TextBox 40">
                <a:extLst>
                  <a:ext uri="{FF2B5EF4-FFF2-40B4-BE49-F238E27FC236}">
                    <a16:creationId xmlns:a16="http://schemas.microsoft.com/office/drawing/2014/main" id="{6A89A934-4652-488C-8757-CB494FE60ABD}"/>
                  </a:ext>
                </a:extLst>
              </p:cNvPr>
              <p:cNvSpPr txBox="1"/>
              <p:nvPr/>
            </p:nvSpPr>
            <p:spPr>
              <a:xfrm>
                <a:off x="7137042" y="2331302"/>
                <a:ext cx="1652061" cy="423193"/>
              </a:xfrm>
              <a:prstGeom prst="rect">
                <a:avLst/>
              </a:prstGeom>
              <a:solidFill>
                <a:schemeClr val="accent5">
                  <a:lumMod val="60000"/>
                  <a:lumOff val="40000"/>
                </a:schemeClr>
              </a:solidFill>
              <a:ln>
                <a:solidFill>
                  <a:schemeClr val="tx1"/>
                </a:solidFill>
              </a:ln>
            </p:spPr>
            <p:txBody>
              <a:bodyPr wrap="square" rtlCol="0">
                <a:spAutoFit/>
              </a:bodyPr>
              <a:lstStyle/>
              <a:p>
                <a:pPr algn="ctr" defTabSz="342900">
                  <a:defRPr/>
                </a:pPr>
                <a:r>
                  <a:rPr lang="en-US" sz="1100" b="1" dirty="0">
                    <a:solidFill>
                      <a:prstClr val="black"/>
                    </a:solidFill>
                    <a:latin typeface="Times New Roman" panose="02020603050405020304" pitchFamily="18" charset="0"/>
                    <a:cs typeface="Times New Roman" panose="02020603050405020304" pitchFamily="18" charset="0"/>
                  </a:rPr>
                  <a:t>Molecular Biology </a:t>
                </a:r>
                <a:r>
                  <a:rPr lang="en-US" sz="1050" b="1" dirty="0">
                    <a:solidFill>
                      <a:prstClr val="black"/>
                    </a:solidFill>
                    <a:latin typeface="Times New Roman" panose="02020603050405020304" pitchFamily="18" charset="0"/>
                    <a:cs typeface="Times New Roman" panose="02020603050405020304" pitchFamily="18" charset="0"/>
                  </a:rPr>
                  <a:t>assays</a:t>
                </a:r>
              </a:p>
            </p:txBody>
          </p:sp>
          <p:sp>
            <p:nvSpPr>
              <p:cNvPr id="43" name="Content Placeholder 13">
                <a:extLst>
                  <a:ext uri="{FF2B5EF4-FFF2-40B4-BE49-F238E27FC236}">
                    <a16:creationId xmlns:a16="http://schemas.microsoft.com/office/drawing/2014/main" id="{01D1954F-884B-45D0-8486-37CE1FDBF7F3}"/>
                  </a:ext>
                </a:extLst>
              </p:cNvPr>
              <p:cNvSpPr txBox="1">
                <a:spLocks/>
              </p:cNvSpPr>
              <p:nvPr/>
            </p:nvSpPr>
            <p:spPr>
              <a:xfrm>
                <a:off x="7137042" y="2607840"/>
                <a:ext cx="1652061" cy="2844033"/>
              </a:xfrm>
              <a:prstGeom prst="rect">
                <a:avLst/>
              </a:prstGeom>
              <a:solidFill>
                <a:schemeClr val="accent5">
                  <a:lumMod val="60000"/>
                  <a:lumOff val="40000"/>
                </a:schemeClr>
              </a:solidFill>
              <a:ln>
                <a:solidFill>
                  <a:schemeClr val="tx1"/>
                </a:solidFill>
              </a:ln>
            </p:spPr>
            <p:txBody>
              <a:bodyPr>
                <a:normAutofit fontScale="6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buClr>
                    <a:srgbClr val="DF5327"/>
                  </a:buClr>
                  <a:defRPr/>
                </a:pPr>
                <a:r>
                  <a:rPr lang="en-US" sz="2100" dirty="0">
                    <a:solidFill>
                      <a:prstClr val="black"/>
                    </a:solidFill>
                    <a:latin typeface="Times New Roman" panose="02020603050405020304" pitchFamily="18" charset="0"/>
                    <a:cs typeface="Times New Roman" panose="02020603050405020304" pitchFamily="18" charset="0"/>
                  </a:rPr>
                  <a:t>DNA isolation</a:t>
                </a:r>
              </a:p>
              <a:p>
                <a:pPr marL="171450" indent="-137160" defTabSz="685800">
                  <a:lnSpc>
                    <a:spcPct val="120000"/>
                  </a:lnSpc>
                  <a:spcBef>
                    <a:spcPts val="1050"/>
                  </a:spcBef>
                  <a:buClr>
                    <a:srgbClr val="DF5327"/>
                  </a:buClr>
                  <a:defRPr/>
                </a:pPr>
                <a:r>
                  <a:rPr lang="en-US" sz="2100" dirty="0">
                    <a:solidFill>
                      <a:prstClr val="black"/>
                    </a:solidFill>
                    <a:latin typeface="Times New Roman" panose="02020603050405020304" pitchFamily="18" charset="0"/>
                    <a:cs typeface="Times New Roman" panose="02020603050405020304" pitchFamily="18" charset="0"/>
                  </a:rPr>
                  <a:t>TSG promoter methylation by methyl sequencing </a:t>
                </a:r>
              </a:p>
              <a:p>
                <a:pPr marL="171450" indent="-137160" defTabSz="685800">
                  <a:lnSpc>
                    <a:spcPct val="120000"/>
                  </a:lnSpc>
                  <a:spcBef>
                    <a:spcPts val="1050"/>
                  </a:spcBef>
                  <a:buClr>
                    <a:srgbClr val="DF5327"/>
                  </a:buClr>
                  <a:defRPr/>
                </a:pPr>
                <a:r>
                  <a:rPr lang="en-US" sz="2100" dirty="0" err="1">
                    <a:solidFill>
                      <a:prstClr val="black"/>
                    </a:solidFill>
                    <a:latin typeface="Times New Roman" panose="02020603050405020304" pitchFamily="18" charset="0"/>
                    <a:cs typeface="Times New Roman" panose="02020603050405020304" pitchFamily="18" charset="0"/>
                  </a:rPr>
                  <a:t>qRT</a:t>
                </a:r>
                <a:r>
                  <a:rPr lang="en-US" sz="2100" dirty="0">
                    <a:solidFill>
                      <a:prstClr val="black"/>
                    </a:solidFill>
                    <a:latin typeface="Times New Roman" panose="02020603050405020304" pitchFamily="18" charset="0"/>
                    <a:cs typeface="Times New Roman" panose="02020603050405020304" pitchFamily="18" charset="0"/>
                  </a:rPr>
                  <a:t>-PCR array of chromatin modifying genes, TSG and oncogene expression</a:t>
                </a:r>
              </a:p>
              <a:p>
                <a:pPr marL="171450" indent="-137160" defTabSz="685800">
                  <a:lnSpc>
                    <a:spcPct val="110000"/>
                  </a:lnSpc>
                  <a:spcBef>
                    <a:spcPts val="1050"/>
                  </a:spcBef>
                  <a:buClr>
                    <a:srgbClr val="DF5327"/>
                  </a:buClr>
                  <a:defRPr/>
                </a:pPr>
                <a:r>
                  <a:rPr lang="en-US" sz="2100" dirty="0">
                    <a:solidFill>
                      <a:prstClr val="black"/>
                    </a:solidFill>
                    <a:latin typeface="Times New Roman" panose="02020603050405020304" pitchFamily="18" charset="0"/>
                    <a:cs typeface="Times New Roman" panose="02020603050405020304" pitchFamily="18" charset="0"/>
                  </a:rPr>
                  <a:t>Proteome profiler for migratory genes and </a:t>
                </a:r>
                <a:r>
                  <a:rPr lang="en-US" sz="2100" dirty="0" err="1">
                    <a:solidFill>
                      <a:prstClr val="black"/>
                    </a:solidFill>
                    <a:latin typeface="Times New Roman" panose="02020603050405020304" pitchFamily="18" charset="0"/>
                    <a:cs typeface="Times New Roman" panose="02020603050405020304" pitchFamily="18" charset="0"/>
                  </a:rPr>
                  <a:t>TGFb</a:t>
                </a:r>
                <a:r>
                  <a:rPr lang="en-US" sz="2100" dirty="0">
                    <a:solidFill>
                      <a:prstClr val="black"/>
                    </a:solidFill>
                    <a:latin typeface="Times New Roman" panose="02020603050405020304" pitchFamily="18" charset="0"/>
                    <a:cs typeface="Times New Roman" panose="02020603050405020304" pitchFamily="18" charset="0"/>
                  </a:rPr>
                  <a:t> pathway</a:t>
                </a:r>
              </a:p>
              <a:p>
                <a:pPr marL="171450" indent="-137160" defTabSz="685800">
                  <a:lnSpc>
                    <a:spcPct val="110000"/>
                  </a:lnSpc>
                  <a:spcBef>
                    <a:spcPts val="1050"/>
                  </a:spcBef>
                  <a:buClr>
                    <a:srgbClr val="DF5327"/>
                  </a:buClr>
                  <a:defRPr/>
                </a:pPr>
                <a:endParaRPr lang="en-US" sz="1350" dirty="0">
                  <a:solidFill>
                    <a:prstClr val="black"/>
                  </a:solidFill>
                  <a:latin typeface="Times New Roman" panose="02020603050405020304" pitchFamily="18" charset="0"/>
                  <a:cs typeface="Times New Roman" panose="02020603050405020304" pitchFamily="18" charset="0"/>
                </a:endParaRPr>
              </a:p>
              <a:p>
                <a:pPr marL="171450" indent="-137160" defTabSz="685800">
                  <a:spcBef>
                    <a:spcPts val="1050"/>
                  </a:spcBef>
                  <a:buClr>
                    <a:srgbClr val="DF5327"/>
                  </a:buClr>
                  <a:defRPr/>
                </a:pPr>
                <a:endParaRPr lang="en-US" sz="1650" dirty="0">
                  <a:solidFill>
                    <a:srgbClr val="DF5327"/>
                  </a:solidFill>
                  <a:latin typeface="Corbel" panose="020B0503020204020204"/>
                </a:endParaRPr>
              </a:p>
            </p:txBody>
          </p:sp>
        </p:grpSp>
        <p:grpSp>
          <p:nvGrpSpPr>
            <p:cNvPr id="55" name="Group 54">
              <a:extLst>
                <a:ext uri="{FF2B5EF4-FFF2-40B4-BE49-F238E27FC236}">
                  <a16:creationId xmlns:a16="http://schemas.microsoft.com/office/drawing/2014/main" id="{558BB08E-A565-E23D-6EEE-5BB79CB1D98A}"/>
                </a:ext>
              </a:extLst>
            </p:cNvPr>
            <p:cNvGrpSpPr/>
            <p:nvPr/>
          </p:nvGrpSpPr>
          <p:grpSpPr>
            <a:xfrm>
              <a:off x="1907704" y="1175240"/>
              <a:ext cx="4896544" cy="1483009"/>
              <a:chOff x="1907704" y="1175240"/>
              <a:chExt cx="4896544" cy="1483009"/>
            </a:xfrm>
          </p:grpSpPr>
          <p:sp>
            <p:nvSpPr>
              <p:cNvPr id="23" name="Text Placeholder 12">
                <a:extLst>
                  <a:ext uri="{FF2B5EF4-FFF2-40B4-BE49-F238E27FC236}">
                    <a16:creationId xmlns:a16="http://schemas.microsoft.com/office/drawing/2014/main" id="{CA388E7A-5CB2-42EC-BD06-4E412E58D91B}"/>
                  </a:ext>
                </a:extLst>
              </p:cNvPr>
              <p:cNvSpPr txBox="1">
                <a:spLocks/>
              </p:cNvSpPr>
              <p:nvPr/>
            </p:nvSpPr>
            <p:spPr>
              <a:xfrm>
                <a:off x="2981982" y="1817384"/>
                <a:ext cx="2368177" cy="343786"/>
              </a:xfrm>
              <a:prstGeom prst="rect">
                <a:avLst/>
              </a:prstGeom>
              <a:solidFill>
                <a:schemeClr val="accent1">
                  <a:lumMod val="20000"/>
                  <a:lumOff val="80000"/>
                </a:schemeClr>
              </a:solidFill>
              <a:ln>
                <a:solidFill>
                  <a:schemeClr val="tx1"/>
                </a:solidFill>
              </a:ln>
            </p:spPr>
            <p:txBody>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34290" indent="0" algn="ctr" defTabSz="685800">
                  <a:spcBef>
                    <a:spcPts val="1050"/>
                  </a:spcBef>
                  <a:buClr>
                    <a:srgbClr val="DF5327"/>
                  </a:buClr>
                  <a:buNone/>
                  <a:defRPr/>
                </a:pPr>
                <a:r>
                  <a:rPr lang="en-US" sz="1400" b="1" dirty="0">
                    <a:solidFill>
                      <a:prstClr val="black"/>
                    </a:solidFill>
                    <a:latin typeface="Times New Roman" panose="02020603050405020304" pitchFamily="18" charset="0"/>
                    <a:cs typeface="Times New Roman" panose="02020603050405020304" pitchFamily="18" charset="0"/>
                  </a:rPr>
                  <a:t>Epigenetic modulation </a:t>
                </a:r>
              </a:p>
              <a:p>
                <a:pPr marL="171450" indent="-137160" algn="ctr" defTabSz="685800">
                  <a:spcBef>
                    <a:spcPts val="1050"/>
                  </a:spcBef>
                  <a:buClr>
                    <a:srgbClr val="DF5327"/>
                  </a:buClr>
                  <a:defRPr/>
                </a:pPr>
                <a:endParaRPr lang="en-US" sz="1650" dirty="0">
                  <a:solidFill>
                    <a:prstClr val="black"/>
                  </a:solidFill>
                  <a:latin typeface="Corbel" panose="020B0503020204020204"/>
                </a:endParaRPr>
              </a:p>
            </p:txBody>
          </p:sp>
          <p:cxnSp>
            <p:nvCxnSpPr>
              <p:cNvPr id="6" name="Straight Arrow Connector 5">
                <a:extLst>
                  <a:ext uri="{FF2B5EF4-FFF2-40B4-BE49-F238E27FC236}">
                    <a16:creationId xmlns:a16="http://schemas.microsoft.com/office/drawing/2014/main" id="{03F2DED0-1B2B-7399-9E4B-73B86703BFB0}"/>
                  </a:ext>
                </a:extLst>
              </p:cNvPr>
              <p:cNvCxnSpPr>
                <a:cxnSpLocks/>
              </p:cNvCxnSpPr>
              <p:nvPr/>
            </p:nvCxnSpPr>
            <p:spPr>
              <a:xfrm>
                <a:off x="3995936" y="1592505"/>
                <a:ext cx="0" cy="25231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8AADA4A-BA6E-82B5-7BCD-6BAF7410448C}"/>
                  </a:ext>
                </a:extLst>
              </p:cNvPr>
              <p:cNvCxnSpPr/>
              <p:nvPr/>
            </p:nvCxnSpPr>
            <p:spPr>
              <a:xfrm>
                <a:off x="1926354" y="2420888"/>
                <a:ext cx="4877894" cy="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1AC25C71-DE13-00AE-FCEF-243FFB139DE8}"/>
                  </a:ext>
                </a:extLst>
              </p:cNvPr>
              <p:cNvCxnSpPr/>
              <p:nvPr/>
            </p:nvCxnSpPr>
            <p:spPr>
              <a:xfrm>
                <a:off x="1907704" y="2420888"/>
                <a:ext cx="0" cy="237361"/>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7E7D0191-B45C-6BC1-4C97-99D63318FD76}"/>
                  </a:ext>
                </a:extLst>
              </p:cNvPr>
              <p:cNvCxnSpPr>
                <a:cxnSpLocks/>
              </p:cNvCxnSpPr>
              <p:nvPr/>
            </p:nvCxnSpPr>
            <p:spPr>
              <a:xfrm>
                <a:off x="4283968" y="2420888"/>
                <a:ext cx="0" cy="2373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CAC7AAD9-CE91-C639-BF59-D1334A01FEE8}"/>
                  </a:ext>
                </a:extLst>
              </p:cNvPr>
              <p:cNvCxnSpPr/>
              <p:nvPr/>
            </p:nvCxnSpPr>
            <p:spPr>
              <a:xfrm>
                <a:off x="6804248" y="2420888"/>
                <a:ext cx="0" cy="2373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2C3558B9-2544-02E2-2F5B-607993703989}"/>
                  </a:ext>
                </a:extLst>
              </p:cNvPr>
              <p:cNvCxnSpPr/>
              <p:nvPr/>
            </p:nvCxnSpPr>
            <p:spPr>
              <a:xfrm>
                <a:off x="3995936" y="2161170"/>
                <a:ext cx="0" cy="25971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nvGrpSpPr>
              <p:cNvPr id="51" name="Group 50">
                <a:extLst>
                  <a:ext uri="{FF2B5EF4-FFF2-40B4-BE49-F238E27FC236}">
                    <a16:creationId xmlns:a16="http://schemas.microsoft.com/office/drawing/2014/main" id="{78E638D2-3FF4-EC8F-2EF2-76824A71320E}"/>
                  </a:ext>
                </a:extLst>
              </p:cNvPr>
              <p:cNvGrpSpPr/>
              <p:nvPr/>
            </p:nvGrpSpPr>
            <p:grpSpPr>
              <a:xfrm>
                <a:off x="2817650" y="1175240"/>
                <a:ext cx="3306783" cy="452622"/>
                <a:chOff x="4191644" y="3264410"/>
                <a:chExt cx="3306783" cy="452622"/>
              </a:xfrm>
            </p:grpSpPr>
            <p:pic>
              <p:nvPicPr>
                <p:cNvPr id="52" name="Picture 51">
                  <a:extLst>
                    <a:ext uri="{FF2B5EF4-FFF2-40B4-BE49-F238E27FC236}">
                      <a16:creationId xmlns:a16="http://schemas.microsoft.com/office/drawing/2014/main" id="{E2FE999E-553E-8B9F-11EF-E1BAE6534588}"/>
                    </a:ext>
                  </a:extLst>
                </p:cNvPr>
                <p:cNvPicPr>
                  <a:picLocks noChangeAspect="1"/>
                </p:cNvPicPr>
                <p:nvPr/>
              </p:nvPicPr>
              <p:blipFill>
                <a:blip r:embed="rId3"/>
                <a:stretch>
                  <a:fillRect/>
                </a:stretch>
              </p:blipFill>
              <p:spPr>
                <a:xfrm>
                  <a:off x="4191644" y="3264410"/>
                  <a:ext cx="792088" cy="452622"/>
                </a:xfrm>
                <a:prstGeom prst="rect">
                  <a:avLst/>
                </a:prstGeom>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5F9717D-61C1-2027-AC1A-74391730B184}"/>
                        </a:ext>
                      </a:extLst>
                    </p:cNvPr>
                    <p:cNvSpPr txBox="1"/>
                    <p:nvPr/>
                  </p:nvSpPr>
                  <p:spPr>
                    <a:xfrm>
                      <a:off x="5029976" y="3342091"/>
                      <a:ext cx="21602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53" name="TextBox 52">
                      <a:extLst>
                        <a:ext uri="{FF2B5EF4-FFF2-40B4-BE49-F238E27FC236}">
                          <a16:creationId xmlns:a16="http://schemas.microsoft.com/office/drawing/2014/main" id="{D5F9717D-61C1-2027-AC1A-74391730B184}"/>
                        </a:ext>
                      </a:extLst>
                    </p:cNvPr>
                    <p:cNvSpPr txBox="1">
                      <a:spLocks noRot="1" noChangeAspect="1" noMove="1" noResize="1" noEditPoints="1" noAdjustHandles="1" noChangeArrowheads="1" noChangeShapeType="1" noTextEdit="1"/>
                    </p:cNvSpPr>
                    <p:nvPr/>
                  </p:nvSpPr>
                  <p:spPr>
                    <a:xfrm>
                      <a:off x="5029976" y="3342091"/>
                      <a:ext cx="216024" cy="276999"/>
                    </a:xfrm>
                    <a:prstGeom prst="rect">
                      <a:avLst/>
                    </a:prstGeom>
                    <a:blipFill>
                      <a:blip r:embed="rId4"/>
                      <a:stretch>
                        <a:fillRect l="-29412" r="-23529" b="-9524"/>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34386434-A24E-9956-465D-2637E6A27895}"/>
                    </a:ext>
                  </a:extLst>
                </p:cNvPr>
                <p:cNvSpPr txBox="1"/>
                <p:nvPr/>
              </p:nvSpPr>
              <p:spPr>
                <a:xfrm>
                  <a:off x="5130253" y="3342926"/>
                  <a:ext cx="2368174" cy="369150"/>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Treatment with Fisetin</a:t>
                  </a:r>
                </a:p>
              </p:txBody>
            </p:sp>
          </p:grpSp>
        </p:grpSp>
      </p:grpSp>
    </p:spTree>
    <p:extLst>
      <p:ext uri="{BB962C8B-B14F-4D97-AF65-F5344CB8AC3E}">
        <p14:creationId xmlns:p14="http://schemas.microsoft.com/office/powerpoint/2010/main" val="2801991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00200" y="2514600"/>
            <a:ext cx="2971800" cy="300082"/>
          </a:xfrm>
          <a:prstGeom prst="rect">
            <a:avLst/>
          </a:prstGeom>
          <a:noFill/>
        </p:spPr>
        <p:txBody>
          <a:bodyPr wrap="square" rtlCol="0">
            <a:spAutoFit/>
          </a:bodyPr>
          <a:lstStyle/>
          <a:p>
            <a:r>
              <a:rPr lang="en-US" sz="1350" dirty="0"/>
              <a:t>		</a:t>
            </a:r>
          </a:p>
        </p:txBody>
      </p:sp>
      <p:sp>
        <p:nvSpPr>
          <p:cNvPr id="11" name="TextBox 10"/>
          <p:cNvSpPr txBox="1"/>
          <p:nvPr/>
        </p:nvSpPr>
        <p:spPr>
          <a:xfrm>
            <a:off x="-468560" y="404664"/>
            <a:ext cx="5688632" cy="553998"/>
          </a:xfrm>
          <a:prstGeom prst="rect">
            <a:avLst/>
          </a:prstGeom>
          <a:noFill/>
        </p:spPr>
        <p:txBody>
          <a:bodyPr wrap="square">
            <a:spAutoFit/>
          </a:bodyPr>
          <a:lstStyle>
            <a:defPPr>
              <a:defRPr lang="en-US"/>
            </a:defPPr>
            <a:lvl1pPr marL="257168" indent="-257168" algn="ctr">
              <a:spcBef>
                <a:spcPct val="20000"/>
              </a:spcBef>
              <a:defRPr sz="2400" b="1">
                <a:latin typeface="Cambria" panose="02040503050406030204" pitchFamily="18" charset="0"/>
                <a:cs typeface="Times New Roman" panose="02020603050405020304" pitchFamily="18" charset="0"/>
              </a:defRPr>
            </a:lvl1pPr>
          </a:lstStyle>
          <a:p>
            <a:pPr algn="l"/>
            <a:r>
              <a:rPr lang="en-US" sz="3000" dirty="0"/>
              <a:t>      Results and Discussion</a:t>
            </a:r>
          </a:p>
        </p:txBody>
      </p:sp>
      <p:grpSp>
        <p:nvGrpSpPr>
          <p:cNvPr id="2" name="Group 1">
            <a:extLst>
              <a:ext uri="{FF2B5EF4-FFF2-40B4-BE49-F238E27FC236}">
                <a16:creationId xmlns:a16="http://schemas.microsoft.com/office/drawing/2014/main" id="{C6CE4278-FA0B-458F-9945-0BEC06DE12D5}"/>
              </a:ext>
            </a:extLst>
          </p:cNvPr>
          <p:cNvGrpSpPr/>
          <p:nvPr/>
        </p:nvGrpSpPr>
        <p:grpSpPr>
          <a:xfrm>
            <a:off x="524622" y="2204864"/>
            <a:ext cx="8094755" cy="3901958"/>
            <a:chOff x="683172" y="1043848"/>
            <a:chExt cx="10948035" cy="5091316"/>
          </a:xfrm>
        </p:grpSpPr>
        <p:pic>
          <p:nvPicPr>
            <p:cNvPr id="13" name="Picture 12"/>
            <p:cNvPicPr>
              <a:picLocks noChangeAspect="1"/>
            </p:cNvPicPr>
            <p:nvPr/>
          </p:nvPicPr>
          <p:blipFill>
            <a:blip r:embed="rId3"/>
            <a:stretch>
              <a:fillRect/>
            </a:stretch>
          </p:blipFill>
          <p:spPr>
            <a:xfrm>
              <a:off x="7439748" y="1050260"/>
              <a:ext cx="2425612" cy="2520707"/>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4"/>
            <a:stretch>
              <a:fillRect/>
            </a:stretch>
          </p:blipFill>
          <p:spPr>
            <a:xfrm>
              <a:off x="4203753" y="1057772"/>
              <a:ext cx="3121607" cy="2527086"/>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697678" y="1054488"/>
              <a:ext cx="3417122" cy="2549047"/>
            </a:xfrm>
            <a:prstGeom prst="rect">
              <a:avLst/>
            </a:prstGeom>
            <a:ln w="28575">
              <a:solidFill>
                <a:schemeClr val="tx1"/>
              </a:solidFill>
            </a:ln>
          </p:spPr>
        </p:pic>
        <p:pic>
          <p:nvPicPr>
            <p:cNvPr id="15" name="Picture 14"/>
            <p:cNvPicPr>
              <a:picLocks noChangeAspect="1"/>
            </p:cNvPicPr>
            <p:nvPr/>
          </p:nvPicPr>
          <p:blipFill>
            <a:blip r:embed="rId6"/>
            <a:stretch>
              <a:fillRect/>
            </a:stretch>
          </p:blipFill>
          <p:spPr>
            <a:xfrm>
              <a:off x="4212020" y="3699640"/>
              <a:ext cx="3121332" cy="2421028"/>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4" descr="Annexin V-FITC Apoptosis Detection Kit｜Products｜nacalai tesque, IN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2624" y="3689130"/>
              <a:ext cx="2425612" cy="2421028"/>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stretch>
              <a:fillRect/>
            </a:stretch>
          </p:blipFill>
          <p:spPr>
            <a:xfrm>
              <a:off x="9942932" y="1043848"/>
              <a:ext cx="1680561" cy="2520706"/>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10244" name="Picture 4" descr="Mtt Stock Photos - Free &amp; Royalty-Free Stock Photos from Dreamstime">
              <a:extLst>
                <a:ext uri="{FF2B5EF4-FFF2-40B4-BE49-F238E27FC236}">
                  <a16:creationId xmlns:a16="http://schemas.microsoft.com/office/drawing/2014/main" id="{B1DEB7E8-4614-4B42-84B5-82CE657B5D4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172" y="3712315"/>
              <a:ext cx="3439576" cy="242284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134CCE4-A892-4AC5-BA02-9EEDD2100A4A}"/>
                </a:ext>
              </a:extLst>
            </p:cNvPr>
            <p:cNvPicPr>
              <a:picLocks noChangeAspect="1"/>
            </p:cNvPicPr>
            <p:nvPr/>
          </p:nvPicPr>
          <p:blipFill>
            <a:blip r:embed="rId10"/>
            <a:stretch>
              <a:fillRect/>
            </a:stretch>
          </p:blipFill>
          <p:spPr>
            <a:xfrm>
              <a:off x="9950646" y="3677614"/>
              <a:ext cx="1680561" cy="2421029"/>
            </a:xfrm>
            <a:prstGeom prst="rect">
              <a:avLst/>
            </a:prstGeom>
            <a:ln w="28575">
              <a:solidFill>
                <a:schemeClr val="tx1"/>
              </a:solidFill>
            </a:ln>
          </p:spPr>
        </p:pic>
      </p:grpSp>
      <p:sp>
        <p:nvSpPr>
          <p:cNvPr id="3" name="Slide Number Placeholder 2">
            <a:extLst>
              <a:ext uri="{FF2B5EF4-FFF2-40B4-BE49-F238E27FC236}">
                <a16:creationId xmlns:a16="http://schemas.microsoft.com/office/drawing/2014/main" id="{B4D77F73-168F-456A-A1FB-514A28FBFF9C}"/>
              </a:ext>
            </a:extLst>
          </p:cNvPr>
          <p:cNvSpPr>
            <a:spLocks noGrp="1"/>
          </p:cNvSpPr>
          <p:nvPr>
            <p:ph type="sldNum" sz="quarter" idx="12"/>
          </p:nvPr>
        </p:nvSpPr>
        <p:spPr>
          <a:xfrm>
            <a:off x="6491363" y="5523386"/>
            <a:ext cx="2057400" cy="273844"/>
          </a:xfrm>
        </p:spPr>
        <p:txBody>
          <a:bodyPr/>
          <a:lstStyle/>
          <a:p>
            <a:fld id="{524DDFC3-122E-4122-A207-EC40282E5491}" type="slidenum">
              <a:rPr lang="en-US" altLang="en-US" smtClean="0"/>
              <a:pPr/>
              <a:t>16</a:t>
            </a:fld>
            <a:endParaRPr lang="en-US" altLang="en-US" dirty="0"/>
          </a:p>
        </p:txBody>
      </p:sp>
    </p:spTree>
    <p:extLst>
      <p:ext uri="{BB962C8B-B14F-4D97-AF65-F5344CB8AC3E}">
        <p14:creationId xmlns:p14="http://schemas.microsoft.com/office/powerpoint/2010/main" val="1260497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228600" y="304800"/>
            <a:ext cx="6553200" cy="914400"/>
          </a:xfrm>
          <a:prstGeom prst="rect">
            <a:avLst/>
          </a:prstGeom>
        </p:spPr>
        <p:txBody>
          <a:bodyPr vert="horz" lIns="91440" tIns="45720" rIns="91440" bIns="45720" rtlCol="0">
            <a:normAutofit/>
          </a:bodyPr>
          <a:lstStyle/>
          <a:p>
            <a:pPr marL="342900" lvl="0" indent="-342900">
              <a:spcBef>
                <a:spcPct val="20000"/>
              </a:spcBef>
            </a:pPr>
            <a:endParaRPr lang="en-US" sz="2400" dirty="0">
              <a:latin typeface="Cambria" pitchFamily="18" charset="0"/>
            </a:endParaRPr>
          </a:p>
          <a:p>
            <a:pPr marL="342900" lvl="0" indent="-342900">
              <a:spcBef>
                <a:spcPct val="20000"/>
              </a:spcBef>
            </a:pPr>
            <a:endParaRPr kumimoji="0" lang="en-US" sz="2400" b="0" i="0" u="none" strike="noStrike" kern="1200" cap="none" spc="0" normalizeH="0" baseline="0" noProof="0" dirty="0">
              <a:ln>
                <a:noFill/>
              </a:ln>
              <a:solidFill>
                <a:schemeClr val="tx1"/>
              </a:solidFill>
              <a:effectLst/>
              <a:uLnTx/>
              <a:uFillTx/>
              <a:latin typeface="Cambria" pitchFamily="18" charset="0"/>
              <a:ea typeface="+mn-ea"/>
              <a:cs typeface="+mn-cs"/>
            </a:endParaRPr>
          </a:p>
        </p:txBody>
      </p:sp>
      <p:sp>
        <p:nvSpPr>
          <p:cNvPr id="6" name="TextBox 5">
            <a:extLst>
              <a:ext uri="{FF2B5EF4-FFF2-40B4-BE49-F238E27FC236}">
                <a16:creationId xmlns:a16="http://schemas.microsoft.com/office/drawing/2014/main" id="{ED703029-6E55-5C85-C280-EF62896B63A9}"/>
              </a:ext>
            </a:extLst>
          </p:cNvPr>
          <p:cNvSpPr txBox="1"/>
          <p:nvPr/>
        </p:nvSpPr>
        <p:spPr>
          <a:xfrm>
            <a:off x="0" y="122612"/>
            <a:ext cx="8964488" cy="1074140"/>
          </a:xfrm>
          <a:prstGeom prst="rect">
            <a:avLst/>
          </a:prstGeom>
          <a:noFill/>
        </p:spPr>
        <p:txBody>
          <a:bodyPr wrap="square">
            <a:spAutoFit/>
          </a:bodyPr>
          <a:lstStyle>
            <a:defPPr>
              <a:defRPr lang="en-US"/>
            </a:defPPr>
            <a:lvl1pPr marL="257168" indent="-257168" algn="ctr">
              <a:spcBef>
                <a:spcPct val="20000"/>
              </a:spcBef>
              <a:defRPr sz="2400" b="1">
                <a:latin typeface="Cambria" panose="02040503050406030204" pitchFamily="18" charset="0"/>
                <a:cs typeface="Times New Roman" panose="02020603050405020304" pitchFamily="18" charset="0"/>
              </a:defRPr>
            </a:lvl1pPr>
          </a:lstStyle>
          <a:p>
            <a:pPr algn="l"/>
            <a:r>
              <a:rPr lang="en-US" sz="2900" dirty="0" err="1"/>
              <a:t>Fisetin</a:t>
            </a:r>
            <a:r>
              <a:rPr lang="en-US" sz="2900" dirty="0"/>
              <a:t> Altered Methylation of Different </a:t>
            </a:r>
          </a:p>
          <a:p>
            <a:pPr algn="l"/>
            <a:r>
              <a:rPr lang="en-US" sz="2900" dirty="0"/>
              <a:t>Genes Involved in Various Cellular Functions</a:t>
            </a:r>
          </a:p>
        </p:txBody>
      </p:sp>
      <p:pic>
        <p:nvPicPr>
          <p:cNvPr id="7" name="Picture 6" descr="A diagram of a graph&#10;&#10;Description automatically generated with medium confidence">
            <a:extLst>
              <a:ext uri="{FF2B5EF4-FFF2-40B4-BE49-F238E27FC236}">
                <a16:creationId xmlns:a16="http://schemas.microsoft.com/office/drawing/2014/main" id="{7B83A265-839B-CC2F-7AAE-6A82F82C03D2}"/>
              </a:ext>
            </a:extLst>
          </p:cNvPr>
          <p:cNvPicPr>
            <a:picLocks noChangeAspect="1"/>
          </p:cNvPicPr>
          <p:nvPr/>
        </p:nvPicPr>
        <p:blipFill>
          <a:blip r:embed="rId3"/>
          <a:stretch>
            <a:fillRect/>
          </a:stretch>
        </p:blipFill>
        <p:spPr>
          <a:xfrm>
            <a:off x="15467" y="1809470"/>
            <a:ext cx="7618992" cy="4427842"/>
          </a:xfrm>
          <a:prstGeom prst="rect">
            <a:avLst/>
          </a:prstGeom>
        </p:spPr>
      </p:pic>
    </p:spTree>
    <p:extLst>
      <p:ext uri="{BB962C8B-B14F-4D97-AF65-F5344CB8AC3E}">
        <p14:creationId xmlns:p14="http://schemas.microsoft.com/office/powerpoint/2010/main" val="3121773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0" y="122612"/>
            <a:ext cx="9108504" cy="1074140"/>
          </a:xfrm>
          <a:prstGeom prst="rect">
            <a:avLst/>
          </a:prstGeom>
          <a:noFill/>
        </p:spPr>
        <p:txBody>
          <a:bodyPr vert="horz" wrap="square" lIns="91440" tIns="45720" rIns="91440" bIns="45720" rtlCol="0" anchor="ctr">
            <a:spAutoFit/>
          </a:bodyPr>
          <a:lstStyle>
            <a:lvl1pPr marL="257168" indent="-257168" algn="ctr">
              <a:spcBef>
                <a:spcPct val="20000"/>
              </a:spcBef>
              <a:buNone/>
              <a:defRPr sz="2400" b="1">
                <a:latin typeface="Cambria" panose="02040503050406030204" pitchFamily="18" charset="0"/>
                <a:cs typeface="Times New Roman" panose="02020603050405020304" pitchFamily="18" charset="0"/>
              </a:defRPr>
            </a:lvl1pPr>
          </a:lstStyle>
          <a:p>
            <a:pPr algn="l"/>
            <a:r>
              <a:rPr lang="en-US" sz="2900" dirty="0" err="1"/>
              <a:t>Fisetin</a:t>
            </a:r>
            <a:r>
              <a:rPr lang="en-US" sz="2900" dirty="0"/>
              <a:t> Downregulated the Expression of</a:t>
            </a:r>
          </a:p>
          <a:p>
            <a:pPr algn="l"/>
            <a:r>
              <a:rPr lang="en-US" sz="2900" dirty="0"/>
              <a:t>Epigenetic Enzymes at Transcript Level</a:t>
            </a:r>
          </a:p>
        </p:txBody>
      </p:sp>
      <p:sp>
        <p:nvSpPr>
          <p:cNvPr id="10" name="Subtitle 2"/>
          <p:cNvSpPr txBox="1">
            <a:spLocks/>
          </p:cNvSpPr>
          <p:nvPr/>
        </p:nvSpPr>
        <p:spPr>
          <a:xfrm>
            <a:off x="457200" y="1752600"/>
            <a:ext cx="8229600" cy="4267200"/>
          </a:xfrm>
          <a:prstGeom prst="rect">
            <a:avLst/>
          </a:prstGeom>
        </p:spPr>
        <p:txBody>
          <a:bodyPr vert="horz" lIns="91440" tIns="45720" rIns="91440" bIns="45720" rtlCol="0">
            <a:normAutofit/>
          </a:bodyPr>
          <a:lstStyle/>
          <a:p>
            <a:pPr marL="342900" lvl="0" indent="-342900" algn="ctr">
              <a:spcBef>
                <a:spcPct val="20000"/>
              </a:spcBef>
            </a:pPr>
            <a:endParaRPr lang="en-US" sz="3200" dirty="0">
              <a:solidFill>
                <a:schemeClr val="bg1">
                  <a:lumMod val="75000"/>
                </a:schemeClr>
              </a:solidFill>
              <a:latin typeface="Cambria" pitchFamily="18" charset="0"/>
            </a:endParaRPr>
          </a:p>
          <a:p>
            <a:pPr marL="342900" lvl="0" indent="-342900" algn="ctr">
              <a:spcBef>
                <a:spcPct val="20000"/>
              </a:spcBef>
            </a:pPr>
            <a:endParaRPr lang="en-US" sz="3200" dirty="0">
              <a:solidFill>
                <a:schemeClr val="bg1">
                  <a:lumMod val="75000"/>
                </a:schemeClr>
              </a:solidFill>
              <a:latin typeface="Cambria" pitchFamily="18" charset="0"/>
            </a:endParaRPr>
          </a:p>
          <a:p>
            <a:pPr marL="342900" lvl="0" indent="-342900" algn="ctr">
              <a:spcBef>
                <a:spcPct val="20000"/>
              </a:spcBef>
            </a:pPr>
            <a:endParaRPr lang="en-US" sz="3200" dirty="0">
              <a:solidFill>
                <a:schemeClr val="bg1">
                  <a:lumMod val="75000"/>
                </a:schemeClr>
              </a:solidFill>
              <a:latin typeface="Cambria" pitchFamily="18" charset="0"/>
            </a:endParaRPr>
          </a:p>
          <a:p>
            <a:pPr marL="342900" lvl="0" indent="-342900" algn="ctr">
              <a:spcBef>
                <a:spcPct val="20000"/>
              </a:spcBef>
            </a:pPr>
            <a:r>
              <a:rPr lang="en-US" sz="3200" dirty="0">
                <a:solidFill>
                  <a:schemeClr val="bg1">
                    <a:lumMod val="75000"/>
                  </a:schemeClr>
                </a:solidFill>
                <a:latin typeface="Cambria" pitchFamily="18" charset="0"/>
              </a:rPr>
              <a:t>Place your data in this space </a:t>
            </a:r>
            <a:endParaRPr kumimoji="0" lang="en-US" sz="3200" i="0" u="none" strike="noStrike" kern="1200" cap="none" spc="0" normalizeH="0" baseline="0" noProof="0" dirty="0">
              <a:ln>
                <a:noFill/>
              </a:ln>
              <a:solidFill>
                <a:schemeClr val="bg1">
                  <a:lumMod val="75000"/>
                </a:schemeClr>
              </a:solidFill>
              <a:effectLst/>
              <a:uLnTx/>
              <a:uFillTx/>
              <a:latin typeface="Cambria" pitchFamily="18" charset="0"/>
              <a:ea typeface="+mn-ea"/>
              <a:cs typeface="+mn-cs"/>
            </a:endParaRPr>
          </a:p>
        </p:txBody>
      </p:sp>
      <p:pic>
        <p:nvPicPr>
          <p:cNvPr id="3" name="Picture 2">
            <a:extLst>
              <a:ext uri="{FF2B5EF4-FFF2-40B4-BE49-F238E27FC236}">
                <a16:creationId xmlns:a16="http://schemas.microsoft.com/office/drawing/2014/main" id="{E40E94D3-44D3-2B47-E1CA-A174356E4E8E}"/>
              </a:ext>
            </a:extLst>
          </p:cNvPr>
          <p:cNvPicPr>
            <a:picLocks noChangeAspect="1"/>
          </p:cNvPicPr>
          <p:nvPr/>
        </p:nvPicPr>
        <p:blipFill rotWithShape="1">
          <a:blip r:embed="rId2"/>
          <a:srcRect t="18084" r="50927" b="24270"/>
          <a:stretch/>
        </p:blipFill>
        <p:spPr>
          <a:xfrm>
            <a:off x="755576" y="1817195"/>
            <a:ext cx="6262464" cy="4138010"/>
          </a:xfrm>
          <a:prstGeom prst="rect">
            <a:avLst/>
          </a:prstGeom>
        </p:spPr>
      </p:pic>
    </p:spTree>
    <p:extLst>
      <p:ext uri="{BB962C8B-B14F-4D97-AF65-F5344CB8AC3E}">
        <p14:creationId xmlns:p14="http://schemas.microsoft.com/office/powerpoint/2010/main" val="1486502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465A9-95A1-FEA6-386B-2E8879DEA956}"/>
              </a:ext>
            </a:extLst>
          </p:cNvPr>
          <p:cNvSpPr>
            <a:spLocks noGrp="1"/>
          </p:cNvSpPr>
          <p:nvPr>
            <p:ph type="title"/>
          </p:nvPr>
        </p:nvSpPr>
        <p:spPr>
          <a:xfrm>
            <a:off x="-252536" y="139859"/>
            <a:ext cx="7524328" cy="984885"/>
          </a:xfrm>
          <a:noFill/>
        </p:spPr>
        <p:txBody>
          <a:bodyPr wrap="square">
            <a:spAutoFit/>
          </a:bodyPr>
          <a:lstStyle/>
          <a:p>
            <a:pPr marL="257168" indent="-257168" algn="l">
              <a:spcBef>
                <a:spcPct val="20000"/>
              </a:spcBef>
            </a:pPr>
            <a:r>
              <a:rPr lang="en-US" sz="2900" b="1" dirty="0">
                <a:latin typeface="Cambria" panose="02040503050406030204" pitchFamily="18" charset="0"/>
                <a:cs typeface="Times New Roman" panose="02020603050405020304" pitchFamily="18" charset="0"/>
              </a:rPr>
              <a:t>	</a:t>
            </a:r>
            <a:r>
              <a:rPr lang="en-US" sz="2900" b="1" dirty="0" err="1">
                <a:latin typeface="Cambria" panose="02040503050406030204" pitchFamily="18" charset="0"/>
                <a:cs typeface="Times New Roman" panose="02020603050405020304" pitchFamily="18" charset="0"/>
              </a:rPr>
              <a:t>Fisetin</a:t>
            </a:r>
            <a:r>
              <a:rPr lang="en-US" sz="2900" b="1" dirty="0">
                <a:latin typeface="Cambria" panose="02040503050406030204" pitchFamily="18" charset="0"/>
                <a:cs typeface="Times New Roman" panose="02020603050405020304" pitchFamily="18" charset="0"/>
              </a:rPr>
              <a:t> Reduced the Biochemical Activity</a:t>
            </a:r>
            <a:br>
              <a:rPr lang="en-US" sz="2900" b="1" dirty="0">
                <a:latin typeface="Cambria" panose="02040503050406030204" pitchFamily="18" charset="0"/>
                <a:cs typeface="Times New Roman" panose="02020603050405020304" pitchFamily="18" charset="0"/>
              </a:rPr>
            </a:br>
            <a:r>
              <a:rPr lang="en-US" sz="2900" b="1" dirty="0">
                <a:latin typeface="Cambria" panose="02040503050406030204" pitchFamily="18" charset="0"/>
                <a:cs typeface="Times New Roman" panose="02020603050405020304" pitchFamily="18" charset="0"/>
              </a:rPr>
              <a:t>of DNMT and HDAC</a:t>
            </a:r>
            <a:endParaRPr lang="en-US" sz="2900" b="1" dirty="0">
              <a:latin typeface="Cambria" panose="02040503050406030204" pitchFamily="18" charset="0"/>
              <a:ea typeface="+mn-ea"/>
              <a:cs typeface="Times New Roman" panose="02020603050405020304" pitchFamily="18" charset="0"/>
            </a:endParaRPr>
          </a:p>
        </p:txBody>
      </p:sp>
      <p:pic>
        <p:nvPicPr>
          <p:cNvPr id="6" name="Picture 5" descr="A comparison of different colored bars&#10;&#10;Description automatically generated">
            <a:extLst>
              <a:ext uri="{FF2B5EF4-FFF2-40B4-BE49-F238E27FC236}">
                <a16:creationId xmlns:a16="http://schemas.microsoft.com/office/drawing/2014/main" id="{FA044216-E9FE-066B-2679-BC7C2D007209}"/>
              </a:ext>
            </a:extLst>
          </p:cNvPr>
          <p:cNvPicPr>
            <a:picLocks noChangeAspect="1"/>
          </p:cNvPicPr>
          <p:nvPr/>
        </p:nvPicPr>
        <p:blipFill>
          <a:blip r:embed="rId2"/>
          <a:stretch>
            <a:fillRect/>
          </a:stretch>
        </p:blipFill>
        <p:spPr>
          <a:xfrm>
            <a:off x="161861" y="2276872"/>
            <a:ext cx="8730619" cy="3456384"/>
          </a:xfrm>
          <a:prstGeom prst="rect">
            <a:avLst/>
          </a:prstGeom>
        </p:spPr>
      </p:pic>
    </p:spTree>
    <p:extLst>
      <p:ext uri="{BB962C8B-B14F-4D97-AF65-F5344CB8AC3E}">
        <p14:creationId xmlns:p14="http://schemas.microsoft.com/office/powerpoint/2010/main" val="3809387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0C0E18-96D6-4E17-B36E-98E9DE50B2B3}"/>
              </a:ext>
            </a:extLst>
          </p:cNvPr>
          <p:cNvSpPr txBox="1"/>
          <p:nvPr/>
        </p:nvSpPr>
        <p:spPr>
          <a:xfrm>
            <a:off x="713" y="1674530"/>
            <a:ext cx="2264976" cy="4362733"/>
          </a:xfrm>
          <a:prstGeom prst="rect">
            <a:avLst/>
          </a:prstGeom>
          <a:noFill/>
        </p:spPr>
        <p:txBody>
          <a:bodyPr wrap="square" rtlCol="0">
            <a:spAutoFit/>
          </a:bodyPr>
          <a:lstStyle/>
          <a:p>
            <a:pPr marL="257175" indent="-257175">
              <a:buFont typeface="Arial" panose="020B0604020202020204" pitchFamily="34" charset="0"/>
              <a:buChar char="•"/>
            </a:pPr>
            <a:endParaRPr lang="en-US" sz="165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endParaRPr lang="en-US" sz="165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sz="1650" dirty="0">
                <a:latin typeface="Times New Roman" panose="02020603050405020304" pitchFamily="18" charset="0"/>
                <a:cs typeface="Times New Roman" panose="02020603050405020304" pitchFamily="18" charset="0"/>
              </a:rPr>
              <a:t>Cancer is a multigenetic, multifactorial disease</a:t>
            </a:r>
          </a:p>
          <a:p>
            <a:pPr marL="257175" indent="-257175">
              <a:buFont typeface="Arial" panose="020B0604020202020204" pitchFamily="34" charset="0"/>
              <a:buChar char="•"/>
            </a:pPr>
            <a:endParaRPr lang="en-US" sz="165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endParaRPr lang="en-US" sz="165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endParaRPr lang="en-US" sz="165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endParaRPr lang="en-US" sz="165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endParaRPr lang="en-US" sz="165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endParaRPr lang="en-US" sz="165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endParaRPr lang="en-US" sz="165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sz="1650" dirty="0">
                <a:latin typeface="Times New Roman" panose="02020603050405020304" pitchFamily="18" charset="0"/>
                <a:cs typeface="Times New Roman" panose="02020603050405020304" pitchFamily="18" charset="0"/>
              </a:rPr>
              <a:t>Characterized by defiant cell proliferation and evasion of apoptosis</a:t>
            </a:r>
          </a:p>
          <a:p>
            <a:endParaRPr lang="en-US" sz="1350" dirty="0"/>
          </a:p>
        </p:txBody>
      </p:sp>
      <p:sp>
        <p:nvSpPr>
          <p:cNvPr id="2" name="Slide Number Placeholder 1">
            <a:extLst>
              <a:ext uri="{FF2B5EF4-FFF2-40B4-BE49-F238E27FC236}">
                <a16:creationId xmlns:a16="http://schemas.microsoft.com/office/drawing/2014/main" id="{3A3E3466-CCBE-4F22-B1F3-B83854D0B8E9}"/>
              </a:ext>
            </a:extLst>
          </p:cNvPr>
          <p:cNvSpPr>
            <a:spLocks noGrp="1"/>
          </p:cNvSpPr>
          <p:nvPr>
            <p:ph type="sldNum" sz="quarter" idx="12"/>
          </p:nvPr>
        </p:nvSpPr>
        <p:spPr>
          <a:xfrm>
            <a:off x="6705677" y="5451666"/>
            <a:ext cx="2057400" cy="273844"/>
          </a:xfrm>
        </p:spPr>
        <p:txBody>
          <a:bodyPr/>
          <a:lstStyle/>
          <a:p>
            <a:fld id="{524DDFC3-122E-4122-A207-EC40282E5491}" type="slidenum">
              <a:rPr lang="en-US" altLang="en-US" smtClean="0"/>
              <a:pPr/>
              <a:t>2</a:t>
            </a:fld>
            <a:endParaRPr lang="en-US" altLang="en-US" dirty="0"/>
          </a:p>
        </p:txBody>
      </p:sp>
      <p:sp>
        <p:nvSpPr>
          <p:cNvPr id="6" name="Subtitle 2">
            <a:extLst>
              <a:ext uri="{FF2B5EF4-FFF2-40B4-BE49-F238E27FC236}">
                <a16:creationId xmlns:a16="http://schemas.microsoft.com/office/drawing/2014/main" id="{DB40B4B4-CCED-73D5-79E0-3D38AD6392E5}"/>
              </a:ext>
            </a:extLst>
          </p:cNvPr>
          <p:cNvSpPr txBox="1">
            <a:spLocks/>
          </p:cNvSpPr>
          <p:nvPr/>
        </p:nvSpPr>
        <p:spPr>
          <a:xfrm>
            <a:off x="107504" y="428667"/>
            <a:ext cx="5688632" cy="624069"/>
          </a:xfrm>
          <a:prstGeom prst="rect">
            <a:avLst/>
          </a:prstGeom>
        </p:spPr>
        <p:txBody>
          <a:bodyPr vert="horz" lIns="68580" tIns="34290" rIns="68580" bIns="34290" rtlCol="0">
            <a:noAutofit/>
          </a:bodyPr>
          <a:lstStyle/>
          <a:p>
            <a:pPr marL="257168" indent="-257168">
              <a:spcBef>
                <a:spcPct val="20000"/>
              </a:spcBef>
            </a:pPr>
            <a:r>
              <a:rPr lang="en-US" sz="3000" b="1" dirty="0">
                <a:latin typeface="Cambria" panose="02040503050406030204" pitchFamily="18" charset="0"/>
                <a:ea typeface="Cambria" panose="02040503050406030204" pitchFamily="18" charset="0"/>
                <a:cs typeface="Times New Roman" panose="02020603050405020304" pitchFamily="18" charset="0"/>
              </a:rPr>
              <a:t>Cancer and its Prevalence  </a:t>
            </a:r>
          </a:p>
        </p:txBody>
      </p:sp>
      <p:grpSp>
        <p:nvGrpSpPr>
          <p:cNvPr id="12" name="Group 11">
            <a:extLst>
              <a:ext uri="{FF2B5EF4-FFF2-40B4-BE49-F238E27FC236}">
                <a16:creationId xmlns:a16="http://schemas.microsoft.com/office/drawing/2014/main" id="{6DA5C620-754C-8B98-1F30-8DC899626868}"/>
              </a:ext>
            </a:extLst>
          </p:cNvPr>
          <p:cNvGrpSpPr/>
          <p:nvPr/>
        </p:nvGrpSpPr>
        <p:grpSpPr>
          <a:xfrm>
            <a:off x="2265688" y="1705958"/>
            <a:ext cx="5983751" cy="4518781"/>
            <a:chOff x="2265688" y="1705958"/>
            <a:chExt cx="5983751" cy="4518781"/>
          </a:xfrm>
        </p:grpSpPr>
        <p:grpSp>
          <p:nvGrpSpPr>
            <p:cNvPr id="5" name="Group 4">
              <a:extLst>
                <a:ext uri="{FF2B5EF4-FFF2-40B4-BE49-F238E27FC236}">
                  <a16:creationId xmlns:a16="http://schemas.microsoft.com/office/drawing/2014/main" id="{7717D7EE-FA57-8FFF-6353-3040FFF42655}"/>
                </a:ext>
              </a:extLst>
            </p:cNvPr>
            <p:cNvGrpSpPr/>
            <p:nvPr/>
          </p:nvGrpSpPr>
          <p:grpSpPr>
            <a:xfrm>
              <a:off x="2265689" y="1705958"/>
              <a:ext cx="5983750" cy="4518781"/>
              <a:chOff x="2779327" y="1191039"/>
              <a:chExt cx="5983750" cy="4518781"/>
            </a:xfrm>
          </p:grpSpPr>
          <p:pic>
            <p:nvPicPr>
              <p:cNvPr id="4" name="Picture 3">
                <a:extLst>
                  <a:ext uri="{FF2B5EF4-FFF2-40B4-BE49-F238E27FC236}">
                    <a16:creationId xmlns:a16="http://schemas.microsoft.com/office/drawing/2014/main" id="{C67D3979-EEBE-462C-AFAD-B0366FB316FC}"/>
                  </a:ext>
                </a:extLst>
              </p:cNvPr>
              <p:cNvPicPr>
                <a:picLocks noChangeAspect="1"/>
              </p:cNvPicPr>
              <p:nvPr/>
            </p:nvPicPr>
            <p:blipFill rotWithShape="1">
              <a:blip r:embed="rId3">
                <a:extLst>
                  <a:ext uri="{28A0092B-C50C-407E-A947-70E740481C1C}">
                    <a14:useLocalDpi xmlns:a14="http://schemas.microsoft.com/office/drawing/2010/main" val="0"/>
                  </a:ext>
                </a:extLst>
              </a:blip>
              <a:srcRect l="10961" t="22222" r="9409" b="8027"/>
              <a:stretch/>
            </p:blipFill>
            <p:spPr>
              <a:xfrm>
                <a:off x="2779327" y="3380073"/>
                <a:ext cx="2821373" cy="2318317"/>
              </a:xfrm>
              <a:prstGeom prst="rect">
                <a:avLst/>
              </a:prstGeom>
              <a:ln w="9525">
                <a:solidFill>
                  <a:schemeClr val="tx1"/>
                </a:solidFill>
              </a:ln>
            </p:spPr>
          </p:pic>
          <p:pic>
            <p:nvPicPr>
              <p:cNvPr id="11" name="Picture 10">
                <a:extLst>
                  <a:ext uri="{FF2B5EF4-FFF2-40B4-BE49-F238E27FC236}">
                    <a16:creationId xmlns:a16="http://schemas.microsoft.com/office/drawing/2014/main" id="{609537B5-7265-47CE-8488-E436DD1A7C15}"/>
                  </a:ext>
                </a:extLst>
              </p:cNvPr>
              <p:cNvPicPr>
                <a:picLocks noChangeAspect="1"/>
              </p:cNvPicPr>
              <p:nvPr/>
            </p:nvPicPr>
            <p:blipFill>
              <a:blip r:embed="rId4"/>
              <a:stretch>
                <a:fillRect/>
              </a:stretch>
            </p:blipFill>
            <p:spPr>
              <a:xfrm>
                <a:off x="5657850" y="3380073"/>
                <a:ext cx="3105227" cy="2329747"/>
              </a:xfrm>
              <a:prstGeom prst="rect">
                <a:avLst/>
              </a:prstGeom>
              <a:ln w="9525">
                <a:solidFill>
                  <a:schemeClr val="tx1"/>
                </a:solidFill>
              </a:ln>
            </p:spPr>
          </p:pic>
          <p:pic>
            <p:nvPicPr>
              <p:cNvPr id="9" name="Picture 2" descr="Stages of tumor development and mechanism of metastasis | Download  Scientific Diagram">
                <a:extLst>
                  <a:ext uri="{FF2B5EF4-FFF2-40B4-BE49-F238E27FC236}">
                    <a16:creationId xmlns:a16="http://schemas.microsoft.com/office/drawing/2014/main" id="{74AC1F26-DD3D-4481-9C8D-6ED25B2970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0612" y="1191039"/>
                <a:ext cx="3122465" cy="215509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grpSp>
        <p:pic>
          <p:nvPicPr>
            <p:cNvPr id="10" name="Main graphic">
              <a:extLst>
                <a:ext uri="{FF2B5EF4-FFF2-40B4-BE49-F238E27FC236}">
                  <a16:creationId xmlns:a16="http://schemas.microsoft.com/office/drawing/2014/main" id="{B1F5C3D8-B278-BB09-5201-A9DEF6E0C685}"/>
                </a:ext>
              </a:extLst>
            </p:cNvPr>
            <p:cNvPicPr/>
            <p:nvPr/>
          </p:nvPicPr>
          <p:blipFill rotWithShape="1">
            <a:blip r:embed="rId6"/>
            <a:srcRect l="2101" b="66696"/>
            <a:stretch/>
          </p:blipFill>
          <p:spPr>
            <a:xfrm>
              <a:off x="2265688" y="1705958"/>
              <a:ext cx="2821373" cy="2155090"/>
            </a:xfrm>
            <a:prstGeom prst="rect">
              <a:avLst/>
            </a:prstGeom>
            <a:ln w="6350">
              <a:solidFill>
                <a:schemeClr val="tx1"/>
              </a:solidFill>
            </a:ln>
          </p:spPr>
        </p:pic>
      </p:grpSp>
    </p:spTree>
    <p:extLst>
      <p:ext uri="{BB962C8B-B14F-4D97-AF65-F5344CB8AC3E}">
        <p14:creationId xmlns:p14="http://schemas.microsoft.com/office/powerpoint/2010/main" val="232215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457200" y="1752600"/>
            <a:ext cx="8229600" cy="4267200"/>
          </a:xfrm>
          <a:prstGeom prst="rect">
            <a:avLst/>
          </a:prstGeom>
        </p:spPr>
        <p:txBody>
          <a:bodyPr vert="horz" lIns="91440" tIns="45720" rIns="91440" bIns="45720" rtlCol="0">
            <a:normAutofit/>
          </a:bodyPr>
          <a:lstStyle/>
          <a:p>
            <a:pPr marL="342900" lvl="0" indent="-342900" algn="ctr">
              <a:spcBef>
                <a:spcPct val="20000"/>
              </a:spcBef>
            </a:pPr>
            <a:endParaRPr lang="en-US" sz="3200" dirty="0">
              <a:solidFill>
                <a:schemeClr val="bg1">
                  <a:lumMod val="75000"/>
                </a:schemeClr>
              </a:solidFill>
              <a:latin typeface="Cambria" pitchFamily="18" charset="0"/>
            </a:endParaRPr>
          </a:p>
          <a:p>
            <a:pPr marL="342900" lvl="0" indent="-342900" algn="ctr">
              <a:spcBef>
                <a:spcPct val="20000"/>
              </a:spcBef>
            </a:pPr>
            <a:endParaRPr lang="en-US" sz="3200" dirty="0">
              <a:solidFill>
                <a:schemeClr val="bg1">
                  <a:lumMod val="75000"/>
                </a:schemeClr>
              </a:solidFill>
              <a:latin typeface="Cambria" pitchFamily="18" charset="0"/>
            </a:endParaRPr>
          </a:p>
          <a:p>
            <a:pPr marL="342900" lvl="0" indent="-342900" algn="ctr">
              <a:spcBef>
                <a:spcPct val="20000"/>
              </a:spcBef>
            </a:pPr>
            <a:endParaRPr lang="en-US" sz="3200" dirty="0">
              <a:solidFill>
                <a:schemeClr val="bg1">
                  <a:lumMod val="75000"/>
                </a:schemeClr>
              </a:solidFill>
              <a:latin typeface="Cambria" pitchFamily="18" charset="0"/>
            </a:endParaRPr>
          </a:p>
          <a:p>
            <a:pPr marL="342900" lvl="0" indent="-342900" algn="ctr">
              <a:spcBef>
                <a:spcPct val="20000"/>
              </a:spcBef>
            </a:pPr>
            <a:r>
              <a:rPr lang="en-US" sz="3200" dirty="0">
                <a:solidFill>
                  <a:schemeClr val="bg1">
                    <a:lumMod val="75000"/>
                  </a:schemeClr>
                </a:solidFill>
                <a:latin typeface="Cambria" pitchFamily="18" charset="0"/>
              </a:rPr>
              <a:t>Place your data in this space </a:t>
            </a:r>
            <a:endParaRPr kumimoji="0" lang="en-US" sz="3200" i="0" u="none" strike="noStrike" kern="1200" cap="none" spc="0" normalizeH="0" baseline="0" noProof="0" dirty="0">
              <a:ln>
                <a:noFill/>
              </a:ln>
              <a:solidFill>
                <a:schemeClr val="bg1">
                  <a:lumMod val="75000"/>
                </a:schemeClr>
              </a:solidFill>
              <a:effectLst/>
              <a:uLnTx/>
              <a:uFillTx/>
              <a:latin typeface="Cambria" pitchFamily="18" charset="0"/>
              <a:ea typeface="+mn-ea"/>
              <a:cs typeface="+mn-cs"/>
            </a:endParaRPr>
          </a:p>
        </p:txBody>
      </p:sp>
      <p:pic>
        <p:nvPicPr>
          <p:cNvPr id="2" name="Content Placeholder 4">
            <a:extLst>
              <a:ext uri="{FF2B5EF4-FFF2-40B4-BE49-F238E27FC236}">
                <a16:creationId xmlns:a16="http://schemas.microsoft.com/office/drawing/2014/main" id="{2F9C9219-125B-39B7-3683-92AAC39825D3}"/>
              </a:ext>
            </a:extLst>
          </p:cNvPr>
          <p:cNvPicPr>
            <a:picLocks noChangeAspect="1"/>
          </p:cNvPicPr>
          <p:nvPr/>
        </p:nvPicPr>
        <p:blipFill rotWithShape="1">
          <a:blip r:embed="rId2"/>
          <a:srcRect t="21075" r="80429" b="20059"/>
          <a:stretch/>
        </p:blipFill>
        <p:spPr>
          <a:xfrm>
            <a:off x="5994426" y="2108002"/>
            <a:ext cx="2105965" cy="3337221"/>
          </a:xfrm>
          <a:prstGeom prst="rect">
            <a:avLst/>
          </a:prstGeom>
        </p:spPr>
      </p:pic>
      <p:pic>
        <p:nvPicPr>
          <p:cNvPr id="3" name="Picture 2" descr="A close-up of a graph&#10;&#10;Description automatically generated">
            <a:extLst>
              <a:ext uri="{FF2B5EF4-FFF2-40B4-BE49-F238E27FC236}">
                <a16:creationId xmlns:a16="http://schemas.microsoft.com/office/drawing/2014/main" id="{45B58287-CCA0-A85C-3A7F-65AB18782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217589"/>
            <a:ext cx="5499263" cy="3337222"/>
          </a:xfrm>
          <a:prstGeom prst="rect">
            <a:avLst/>
          </a:prstGeom>
        </p:spPr>
      </p:pic>
      <p:sp>
        <p:nvSpPr>
          <p:cNvPr id="4" name="Subtitle 2">
            <a:extLst>
              <a:ext uri="{FF2B5EF4-FFF2-40B4-BE49-F238E27FC236}">
                <a16:creationId xmlns:a16="http://schemas.microsoft.com/office/drawing/2014/main" id="{77A006F1-7C1A-1B32-4F7B-53A033539BBC}"/>
              </a:ext>
            </a:extLst>
          </p:cNvPr>
          <p:cNvSpPr txBox="1">
            <a:spLocks/>
          </p:cNvSpPr>
          <p:nvPr/>
        </p:nvSpPr>
        <p:spPr>
          <a:xfrm>
            <a:off x="323528" y="193138"/>
            <a:ext cx="7020272" cy="984885"/>
          </a:xfrm>
          <a:prstGeom prst="rect">
            <a:avLst/>
          </a:prstGeom>
          <a:noFill/>
        </p:spPr>
        <p:txBody>
          <a:bodyPr vert="horz" wrap="square" lIns="91440" tIns="45720" rIns="91440" bIns="45720" rtlCol="0" anchor="ctr">
            <a:spAutoFit/>
          </a:bodyPr>
          <a:lstStyle>
            <a:lvl1pPr marL="257168" indent="-257168" algn="ctr">
              <a:spcBef>
                <a:spcPct val="20000"/>
              </a:spcBef>
              <a:buNone/>
              <a:defRPr sz="2400" b="1">
                <a:latin typeface="Cambria" panose="02040503050406030204" pitchFamily="18" charset="0"/>
                <a:cs typeface="Times New Roman" panose="02020603050405020304" pitchFamily="18" charset="0"/>
              </a:defRPr>
            </a:lvl1pPr>
          </a:lstStyle>
          <a:p>
            <a:pPr algn="l"/>
            <a:r>
              <a:rPr lang="en-US" sz="2900" dirty="0"/>
              <a:t>Fisetin Modulated the Expression of Genes Associated with Migration</a:t>
            </a:r>
          </a:p>
        </p:txBody>
      </p:sp>
    </p:spTree>
    <p:extLst>
      <p:ext uri="{BB962C8B-B14F-4D97-AF65-F5344CB8AC3E}">
        <p14:creationId xmlns:p14="http://schemas.microsoft.com/office/powerpoint/2010/main" val="3263242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5633"/>
            <a:ext cx="9054059" cy="1074140"/>
          </a:xfrm>
          <a:prstGeom prst="rect">
            <a:avLst/>
          </a:prstGeom>
          <a:noFill/>
        </p:spPr>
        <p:txBody>
          <a:bodyPr vert="horz" wrap="square" lIns="91440" tIns="45720" rIns="91440" bIns="45720" rtlCol="0" anchor="ctr">
            <a:spAutoFit/>
          </a:bodyPr>
          <a:lstStyle>
            <a:defPPr>
              <a:defRPr lang="en-US"/>
            </a:defPPr>
            <a:lvl1pPr marL="257168" indent="-257168" algn="ctr">
              <a:spcBef>
                <a:spcPct val="20000"/>
              </a:spcBef>
              <a:buNone/>
              <a:defRPr sz="2400" b="1">
                <a:latin typeface="Cambria" panose="02040503050406030204" pitchFamily="18" charset="0"/>
                <a:cs typeface="Times New Roman" panose="02020603050405020304" pitchFamily="18" charset="0"/>
              </a:defRPr>
            </a:lvl1pPr>
          </a:lstStyle>
          <a:p>
            <a:pPr algn="l"/>
            <a:r>
              <a:rPr lang="en-US" sz="2900" dirty="0" err="1"/>
              <a:t>Fisetin</a:t>
            </a:r>
            <a:r>
              <a:rPr lang="en-US" sz="2900" dirty="0"/>
              <a:t> Reduced Migratory and </a:t>
            </a:r>
            <a:r>
              <a:rPr lang="en-US" sz="2900" dirty="0" err="1"/>
              <a:t>Clonogenic</a:t>
            </a:r>
            <a:r>
              <a:rPr lang="en-US" sz="2900" dirty="0"/>
              <a:t>  </a:t>
            </a:r>
          </a:p>
          <a:p>
            <a:pPr algn="l"/>
            <a:r>
              <a:rPr lang="en-US" sz="2900" dirty="0"/>
              <a:t>Activity in Hela Cell</a:t>
            </a:r>
          </a:p>
        </p:txBody>
      </p:sp>
      <p:grpSp>
        <p:nvGrpSpPr>
          <p:cNvPr id="6" name="Group 5">
            <a:extLst>
              <a:ext uri="{FF2B5EF4-FFF2-40B4-BE49-F238E27FC236}">
                <a16:creationId xmlns:a16="http://schemas.microsoft.com/office/drawing/2014/main" id="{CA04C675-80A8-ACA0-42BB-9D2230F5D9C3}"/>
              </a:ext>
            </a:extLst>
          </p:cNvPr>
          <p:cNvGrpSpPr/>
          <p:nvPr/>
        </p:nvGrpSpPr>
        <p:grpSpPr>
          <a:xfrm>
            <a:off x="179512" y="1772816"/>
            <a:ext cx="7176467" cy="4464496"/>
            <a:chOff x="1517237" y="1509276"/>
            <a:chExt cx="7176467" cy="4152797"/>
          </a:xfrm>
        </p:grpSpPr>
        <p:pic>
          <p:nvPicPr>
            <p:cNvPr id="8" name="Picture 7"/>
            <p:cNvPicPr>
              <a:picLocks noChangeAspect="1"/>
            </p:cNvPicPr>
            <p:nvPr/>
          </p:nvPicPr>
          <p:blipFill>
            <a:blip r:embed="rId3"/>
            <a:stretch>
              <a:fillRect/>
            </a:stretch>
          </p:blipFill>
          <p:spPr>
            <a:xfrm>
              <a:off x="1813560" y="4595004"/>
              <a:ext cx="4009478" cy="1067069"/>
            </a:xfrm>
            <a:prstGeom prst="rect">
              <a:avLst/>
            </a:prstGeom>
            <a:ln w="3175">
              <a:solidFill>
                <a:schemeClr val="tx1"/>
              </a:solidFill>
            </a:ln>
          </p:spPr>
        </p:pic>
        <p:grpSp>
          <p:nvGrpSpPr>
            <p:cNvPr id="10" name="Group 9">
              <a:extLst>
                <a:ext uri="{FF2B5EF4-FFF2-40B4-BE49-F238E27FC236}">
                  <a16:creationId xmlns:a16="http://schemas.microsoft.com/office/drawing/2014/main" id="{AE8DD824-2BBD-440B-8FEC-558C384E842A}"/>
                </a:ext>
              </a:extLst>
            </p:cNvPr>
            <p:cNvGrpSpPr/>
            <p:nvPr/>
          </p:nvGrpSpPr>
          <p:grpSpPr>
            <a:xfrm>
              <a:off x="1821694" y="3409950"/>
              <a:ext cx="3988967" cy="1162050"/>
              <a:chOff x="1500935" y="900279"/>
              <a:chExt cx="9160275" cy="1449219"/>
            </a:xfrm>
          </p:grpSpPr>
          <p:pic>
            <p:nvPicPr>
              <p:cNvPr id="11" name="Picture 10">
                <a:extLst>
                  <a:ext uri="{FF2B5EF4-FFF2-40B4-BE49-F238E27FC236}">
                    <a16:creationId xmlns:a16="http://schemas.microsoft.com/office/drawing/2014/main" id="{861D31D3-4B01-438C-BF96-A74746B652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0" t="52037" r="34444"/>
              <a:stretch/>
            </p:blipFill>
            <p:spPr>
              <a:xfrm rot="16200000">
                <a:off x="4208400" y="514691"/>
                <a:ext cx="1446397" cy="2223217"/>
              </a:xfrm>
              <a:prstGeom prst="rect">
                <a:avLst/>
              </a:prstGeom>
              <a:ln w="9525">
                <a:solidFill>
                  <a:schemeClr val="tx1"/>
                </a:solidFill>
              </a:ln>
            </p:spPr>
          </p:pic>
          <p:pic>
            <p:nvPicPr>
              <p:cNvPr id="12" name="Content Placeholder 4">
                <a:extLst>
                  <a:ext uri="{FF2B5EF4-FFF2-40B4-BE49-F238E27FC236}">
                    <a16:creationId xmlns:a16="http://schemas.microsoft.com/office/drawing/2014/main" id="{47E56D0B-BDBB-42EF-A9C6-9AA2249E23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332" r="67765"/>
              <a:stretch/>
            </p:blipFill>
            <p:spPr>
              <a:xfrm rot="16200000">
                <a:off x="6531728" y="510418"/>
                <a:ext cx="1437852" cy="2223216"/>
              </a:xfrm>
              <a:prstGeom prst="rect">
                <a:avLst/>
              </a:prstGeom>
              <a:ln w="9525">
                <a:solidFill>
                  <a:schemeClr val="tx1"/>
                </a:solidFill>
              </a:ln>
            </p:spPr>
          </p:pic>
          <p:pic>
            <p:nvPicPr>
              <p:cNvPr id="13" name="Content Placeholder 22">
                <a:extLst>
                  <a:ext uri="{FF2B5EF4-FFF2-40B4-BE49-F238E27FC236}">
                    <a16:creationId xmlns:a16="http://schemas.microsoft.com/office/drawing/2014/main" id="{6D2ADBD1-86B4-4753-B124-9CC11F4CA5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l="38508" t="26559" r="15524" b="26159"/>
              <a:stretch/>
            </p:blipFill>
            <p:spPr>
              <a:xfrm>
                <a:off x="8458101" y="900279"/>
                <a:ext cx="2203109" cy="1449219"/>
              </a:xfrm>
              <a:prstGeom prst="rect">
                <a:avLst/>
              </a:prstGeom>
              <a:ln w="9525">
                <a:solidFill>
                  <a:schemeClr val="tx1"/>
                </a:solidFill>
              </a:ln>
              <a:scene3d>
                <a:camera prst="orthographicFront"/>
                <a:lightRig rig="soft" dir="t"/>
              </a:scene3d>
            </p:spPr>
          </p:pic>
          <p:pic>
            <p:nvPicPr>
              <p:cNvPr id="14" name="Content Placeholder 4">
                <a:extLst>
                  <a:ext uri="{FF2B5EF4-FFF2-40B4-BE49-F238E27FC236}">
                    <a16:creationId xmlns:a16="http://schemas.microsoft.com/office/drawing/2014/main" id="{DFFD10B8-9E07-4CC8-8B2E-20483860BE0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5300"/>
                        </a14:imgEffect>
                      </a14:imgLayer>
                    </a14:imgProps>
                  </a:ext>
                  <a:ext uri="{28A0092B-C50C-407E-A947-70E740481C1C}">
                    <a14:useLocalDpi xmlns:a14="http://schemas.microsoft.com/office/drawing/2010/main" val="0"/>
                  </a:ext>
                </a:extLst>
              </a:blip>
              <a:srcRect l="-1" t="32733" r="42658" b="30303"/>
              <a:stretch/>
            </p:blipFill>
            <p:spPr>
              <a:xfrm>
                <a:off x="1500935" y="900279"/>
                <a:ext cx="2223216" cy="1440673"/>
              </a:xfrm>
              <a:prstGeom prst="rect">
                <a:avLst/>
              </a:prstGeom>
              <a:ln w="9525">
                <a:solidFill>
                  <a:schemeClr val="tx1"/>
                </a:solidFill>
              </a:ln>
            </p:spPr>
          </p:pic>
        </p:grpSp>
        <p:pic>
          <p:nvPicPr>
            <p:cNvPr id="19" name="Picture 18"/>
            <p:cNvPicPr>
              <a:picLocks noChangeAspect="1"/>
            </p:cNvPicPr>
            <p:nvPr/>
          </p:nvPicPr>
          <p:blipFill rotWithShape="1">
            <a:blip r:embed="rId10"/>
            <a:srcRect l="-1" t="1" r="1483" b="2501"/>
            <a:stretch/>
          </p:blipFill>
          <p:spPr>
            <a:xfrm>
              <a:off x="1517237" y="1509276"/>
              <a:ext cx="4293424" cy="1877671"/>
            </a:xfrm>
            <a:prstGeom prst="rect">
              <a:avLst/>
            </a:prstGeom>
          </p:spPr>
        </p:pic>
        <p:grpSp>
          <p:nvGrpSpPr>
            <p:cNvPr id="5" name="Group 4">
              <a:extLst>
                <a:ext uri="{FF2B5EF4-FFF2-40B4-BE49-F238E27FC236}">
                  <a16:creationId xmlns:a16="http://schemas.microsoft.com/office/drawing/2014/main" id="{158E1CFB-6E73-4A13-B831-B156A2D7C762}"/>
                </a:ext>
              </a:extLst>
            </p:cNvPr>
            <p:cNvGrpSpPr/>
            <p:nvPr/>
          </p:nvGrpSpPr>
          <p:grpSpPr>
            <a:xfrm>
              <a:off x="5938132" y="1509276"/>
              <a:ext cx="2755572" cy="4152797"/>
              <a:chOff x="7924800" y="949475"/>
              <a:chExt cx="3962400" cy="5756125"/>
            </a:xfrm>
          </p:grpSpPr>
          <p:pic>
            <p:nvPicPr>
              <p:cNvPr id="15" name="Picture 14">
                <a:extLst>
                  <a:ext uri="{FF2B5EF4-FFF2-40B4-BE49-F238E27FC236}">
                    <a16:creationId xmlns:a16="http://schemas.microsoft.com/office/drawing/2014/main" id="{9CAAC642-637A-4BD1-BB85-8F04F878A37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614" t="4465" r="2863"/>
              <a:stretch/>
            </p:blipFill>
            <p:spPr>
              <a:xfrm>
                <a:off x="8153400" y="5069367"/>
                <a:ext cx="3429000" cy="1636233"/>
              </a:xfrm>
              <a:prstGeom prst="rect">
                <a:avLst/>
              </a:prstGeom>
            </p:spPr>
          </p:pic>
          <p:pic>
            <p:nvPicPr>
              <p:cNvPr id="28" name="Picture 27">
                <a:extLst>
                  <a:ext uri="{FF2B5EF4-FFF2-40B4-BE49-F238E27FC236}">
                    <a16:creationId xmlns:a16="http://schemas.microsoft.com/office/drawing/2014/main" id="{B88693C6-031C-4476-ACB7-2536BCE8ADF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194"/>
              <a:stretch/>
            </p:blipFill>
            <p:spPr>
              <a:xfrm>
                <a:off x="7924800" y="2941571"/>
                <a:ext cx="3882695" cy="2011429"/>
              </a:xfrm>
              <a:prstGeom prst="rect">
                <a:avLst/>
              </a:prstGeom>
            </p:spPr>
          </p:pic>
          <p:pic>
            <p:nvPicPr>
              <p:cNvPr id="30" name="Picture 29">
                <a:extLst>
                  <a:ext uri="{FF2B5EF4-FFF2-40B4-BE49-F238E27FC236}">
                    <a16:creationId xmlns:a16="http://schemas.microsoft.com/office/drawing/2014/main" id="{0C82735F-DA81-41AD-9FFA-10BB698209D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73747" y="949475"/>
                <a:ext cx="3913453" cy="2117944"/>
              </a:xfrm>
              <a:prstGeom prst="rect">
                <a:avLst/>
              </a:prstGeom>
            </p:spPr>
          </p:pic>
        </p:grpSp>
      </p:grpSp>
      <p:sp>
        <p:nvSpPr>
          <p:cNvPr id="3" name="Slide Number Placeholder 2">
            <a:extLst>
              <a:ext uri="{FF2B5EF4-FFF2-40B4-BE49-F238E27FC236}">
                <a16:creationId xmlns:a16="http://schemas.microsoft.com/office/drawing/2014/main" id="{D9A522ED-D87B-450A-89F1-9006D3A9A0B4}"/>
              </a:ext>
            </a:extLst>
          </p:cNvPr>
          <p:cNvSpPr>
            <a:spLocks noGrp="1"/>
          </p:cNvSpPr>
          <p:nvPr>
            <p:ph type="sldNum" sz="quarter" idx="12"/>
          </p:nvPr>
        </p:nvSpPr>
        <p:spPr>
          <a:xfrm>
            <a:off x="6636304" y="5451024"/>
            <a:ext cx="2057400" cy="273844"/>
          </a:xfrm>
        </p:spPr>
        <p:txBody>
          <a:bodyPr/>
          <a:lstStyle/>
          <a:p>
            <a:fld id="{524DDFC3-122E-4122-A207-EC40282E5491}" type="slidenum">
              <a:rPr lang="en-US" altLang="en-US" smtClean="0"/>
              <a:pPr/>
              <a:t>21</a:t>
            </a:fld>
            <a:endParaRPr lang="en-US" altLang="en-US" dirty="0"/>
          </a:p>
        </p:txBody>
      </p:sp>
    </p:spTree>
    <p:extLst>
      <p:ext uri="{BB962C8B-B14F-4D97-AF65-F5344CB8AC3E}">
        <p14:creationId xmlns:p14="http://schemas.microsoft.com/office/powerpoint/2010/main" val="1366814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27C9C8-FA0E-039B-1B6D-6D1CF0C124A1}"/>
              </a:ext>
            </a:extLst>
          </p:cNvPr>
          <p:cNvSpPr txBox="1"/>
          <p:nvPr/>
        </p:nvSpPr>
        <p:spPr>
          <a:xfrm>
            <a:off x="0" y="1916832"/>
            <a:ext cx="8136904" cy="3885936"/>
          </a:xfrm>
          <a:prstGeom prst="rect">
            <a:avLst/>
          </a:prstGeom>
          <a:noFill/>
        </p:spPr>
        <p:txBody>
          <a:bodyPr wrap="square" rtlCol="0">
            <a:spAutoFit/>
          </a:bodyPr>
          <a:lstStyle/>
          <a:p>
            <a:pPr marL="285744" indent="-285744" algn="just">
              <a:lnSpc>
                <a:spcPct val="200000"/>
              </a:lnSpc>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Fisetin demonstrated a strong demethylating effect on promoter region of different tumor suppressor genes such as RASSF1, RUNX, RAR</a:t>
            </a:r>
            <a:r>
              <a:rPr lang="el-GR" dirty="0">
                <a:latin typeface="Times New Roman" panose="02020603050405020304" pitchFamily="18" charset="0"/>
                <a:cs typeface="Times New Roman" panose="02020603050405020304" pitchFamily="18" charset="0"/>
              </a:rPr>
              <a:t>β</a:t>
            </a:r>
            <a:r>
              <a:rPr lang="en-US" dirty="0">
                <a:latin typeface="Times New Roman" panose="02020603050405020304" pitchFamily="18" charset="0"/>
                <a:cs typeface="Times New Roman" panose="02020603050405020304" pitchFamily="18" charset="0"/>
              </a:rPr>
              <a:t>, SOCS1, FHIT  to name a few that consequently leads to the reactivation. </a:t>
            </a:r>
          </a:p>
          <a:p>
            <a:pPr marL="285744" indent="-285744" algn="just">
              <a:lnSpc>
                <a:spcPct val="200000"/>
              </a:lnSpc>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Fisetin modulated expression and activity of epigenetic enzymes such as DNMT, HDAC, HMT etc.</a:t>
            </a:r>
          </a:p>
          <a:p>
            <a:pPr marL="285744" indent="-285744" algn="just">
              <a:lnSpc>
                <a:spcPct val="200000"/>
              </a:lnSpc>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Fisetin downregulated the expression of various migratory gene </a:t>
            </a:r>
          </a:p>
          <a:p>
            <a:pPr marL="285744" indent="-285744" algn="just">
              <a:lnSpc>
                <a:spcPct val="200000"/>
              </a:lnSpc>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At cell-based studies fisetin inhibited migration and invasive ability of HeLa cells. </a:t>
            </a:r>
          </a:p>
        </p:txBody>
      </p:sp>
      <p:sp>
        <p:nvSpPr>
          <p:cNvPr id="6" name="TextBox 5">
            <a:extLst>
              <a:ext uri="{FF2B5EF4-FFF2-40B4-BE49-F238E27FC236}">
                <a16:creationId xmlns:a16="http://schemas.microsoft.com/office/drawing/2014/main" id="{429AE406-59C8-0CD8-B865-7A6F6134F513}"/>
              </a:ext>
            </a:extLst>
          </p:cNvPr>
          <p:cNvSpPr txBox="1"/>
          <p:nvPr/>
        </p:nvSpPr>
        <p:spPr>
          <a:xfrm>
            <a:off x="-252536" y="389275"/>
            <a:ext cx="2633667" cy="553998"/>
          </a:xfrm>
          <a:prstGeom prst="rect">
            <a:avLst/>
          </a:prstGeom>
          <a:noFill/>
        </p:spPr>
        <p:txBody>
          <a:bodyPr vert="horz" wrap="square" lIns="91440" tIns="45720" rIns="91440" bIns="45720" rtlCol="0" anchor="ctr">
            <a:spAutoFit/>
          </a:bodyPr>
          <a:lstStyle>
            <a:defPPr>
              <a:defRPr lang="en-US"/>
            </a:defPPr>
            <a:lvl1pPr marL="257168" indent="-257168" algn="ctr">
              <a:spcBef>
                <a:spcPct val="20000"/>
              </a:spcBef>
              <a:buNone/>
              <a:defRPr sz="2400" b="1">
                <a:latin typeface="Cambria" panose="02040503050406030204" pitchFamily="18" charset="0"/>
                <a:cs typeface="Times New Roman" panose="02020603050405020304" pitchFamily="18" charset="0"/>
              </a:defRPr>
            </a:lvl1pPr>
          </a:lstStyle>
          <a:p>
            <a:r>
              <a:rPr lang="en-US" sz="3000" dirty="0"/>
              <a:t>Conclusion</a:t>
            </a:r>
          </a:p>
        </p:txBody>
      </p:sp>
    </p:spTree>
    <p:extLst>
      <p:ext uri="{BB962C8B-B14F-4D97-AF65-F5344CB8AC3E}">
        <p14:creationId xmlns:p14="http://schemas.microsoft.com/office/powerpoint/2010/main" val="1106471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Free Thanks PowerPoint Templates and Google Slides Themes">
            <a:extLst>
              <a:ext uri="{FF2B5EF4-FFF2-40B4-BE49-F238E27FC236}">
                <a16:creationId xmlns:a16="http://schemas.microsoft.com/office/drawing/2014/main" id="{3EAAF46A-7D91-6BC9-3AA6-487436C36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090" r="11895"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762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F55D56-A50C-49A0-B446-40C747297145}"/>
              </a:ext>
            </a:extLst>
          </p:cNvPr>
          <p:cNvGrpSpPr/>
          <p:nvPr/>
        </p:nvGrpSpPr>
        <p:grpSpPr>
          <a:xfrm>
            <a:off x="1314450" y="1885950"/>
            <a:ext cx="6686550" cy="3723414"/>
            <a:chOff x="533400" y="1550006"/>
            <a:chExt cx="7543800" cy="4611254"/>
          </a:xfrm>
        </p:grpSpPr>
        <p:grpSp>
          <p:nvGrpSpPr>
            <p:cNvPr id="5" name="Group 4">
              <a:extLst>
                <a:ext uri="{FF2B5EF4-FFF2-40B4-BE49-F238E27FC236}">
                  <a16:creationId xmlns:a16="http://schemas.microsoft.com/office/drawing/2014/main" id="{560120B6-B62A-4DAC-B7DD-9D7B5795454D}"/>
                </a:ext>
              </a:extLst>
            </p:cNvPr>
            <p:cNvGrpSpPr/>
            <p:nvPr/>
          </p:nvGrpSpPr>
          <p:grpSpPr>
            <a:xfrm>
              <a:off x="533400" y="1550307"/>
              <a:ext cx="3661758" cy="4610953"/>
              <a:chOff x="2133600" y="1600199"/>
              <a:chExt cx="3661758" cy="4610953"/>
            </a:xfrm>
          </p:grpSpPr>
          <p:sp>
            <p:nvSpPr>
              <p:cNvPr id="9" name="Content Placeholder 5">
                <a:extLst>
                  <a:ext uri="{FF2B5EF4-FFF2-40B4-BE49-F238E27FC236}">
                    <a16:creationId xmlns:a16="http://schemas.microsoft.com/office/drawing/2014/main" id="{88A63D98-588D-4038-9CCD-B34412373CD1}"/>
                  </a:ext>
                </a:extLst>
              </p:cNvPr>
              <p:cNvSpPr txBox="1">
                <a:spLocks/>
              </p:cNvSpPr>
              <p:nvPr/>
            </p:nvSpPr>
            <p:spPr>
              <a:xfrm>
                <a:off x="2133600" y="1600199"/>
                <a:ext cx="3661758" cy="4610953"/>
              </a:xfrm>
              <a:prstGeom prst="rect">
                <a:avLst/>
              </a:prstGeom>
              <a:ln>
                <a:solidFill>
                  <a:schemeClr val="accent1"/>
                </a:solidFill>
              </a:ln>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itchFamily="2" charset="2"/>
                  <a:buChar char="Ø"/>
                  <a:defRPr/>
                </a:pPr>
                <a:r>
                  <a:rPr lang="en-US" sz="1500" b="1" i="1" u="sng" dirty="0">
                    <a:solidFill>
                      <a:schemeClr val="tx2">
                        <a:lumMod val="50000"/>
                      </a:schemeClr>
                    </a:solidFill>
                    <a:latin typeface="Cambria" panose="02040503050406030204" pitchFamily="18" charset="0"/>
                    <a:ea typeface="Cambria" panose="02040503050406030204" pitchFamily="18" charset="0"/>
                    <a:cs typeface="Arial" charset="0"/>
                  </a:rPr>
                  <a:t>Oncogenes</a:t>
                </a:r>
              </a:p>
              <a:p>
                <a:pPr>
                  <a:buFont typeface="Wingdings 2" pitchFamily="18" charset="2"/>
                  <a:buNone/>
                  <a:defRPr/>
                </a:pPr>
                <a:endParaRPr lang="en-US" sz="1350" i="1" dirty="0"/>
              </a:p>
            </p:txBody>
          </p:sp>
          <p:pic>
            <p:nvPicPr>
              <p:cNvPr id="10" name="image466" descr="oncogene.gif">
                <a:extLst>
                  <a:ext uri="{FF2B5EF4-FFF2-40B4-BE49-F238E27FC236}">
                    <a16:creationId xmlns:a16="http://schemas.microsoft.com/office/drawing/2014/main" id="{0D3164ED-83E7-4593-9E0D-141E1E97FD88}"/>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133600" y="2133600"/>
                <a:ext cx="3661758" cy="403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E735588E-E188-4AAD-AFA4-46F2FCF6BA61}"/>
                </a:ext>
              </a:extLst>
            </p:cNvPr>
            <p:cNvGrpSpPr/>
            <p:nvPr/>
          </p:nvGrpSpPr>
          <p:grpSpPr>
            <a:xfrm>
              <a:off x="4495800" y="1550006"/>
              <a:ext cx="3581400" cy="4610953"/>
              <a:chOff x="4376186" y="1588955"/>
              <a:chExt cx="3581400" cy="4649929"/>
            </a:xfrm>
          </p:grpSpPr>
          <p:sp>
            <p:nvSpPr>
              <p:cNvPr id="7" name="Content Placeholder 3">
                <a:extLst>
                  <a:ext uri="{FF2B5EF4-FFF2-40B4-BE49-F238E27FC236}">
                    <a16:creationId xmlns:a16="http://schemas.microsoft.com/office/drawing/2014/main" id="{3E36019D-8585-4561-83C2-247E69B18357}"/>
                  </a:ext>
                </a:extLst>
              </p:cNvPr>
              <p:cNvSpPr txBox="1">
                <a:spLocks/>
              </p:cNvSpPr>
              <p:nvPr/>
            </p:nvSpPr>
            <p:spPr>
              <a:xfrm>
                <a:off x="4376186" y="1588955"/>
                <a:ext cx="3581400" cy="4649929"/>
              </a:xfrm>
              <a:prstGeom prst="rect">
                <a:avLst/>
              </a:prstGeom>
              <a:ln>
                <a:solidFill>
                  <a:schemeClr val="accent1"/>
                </a:solidFill>
              </a:ln>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itchFamily="2" charset="2"/>
                  <a:buChar char="Ø"/>
                  <a:defRPr/>
                </a:pPr>
                <a:r>
                  <a:rPr lang="en-US" sz="1500" b="1" i="1" u="sng" dirty="0">
                    <a:solidFill>
                      <a:schemeClr val="tx2">
                        <a:lumMod val="50000"/>
                      </a:schemeClr>
                    </a:solidFill>
                    <a:latin typeface="Cambria" panose="02040503050406030204" pitchFamily="18" charset="0"/>
                    <a:ea typeface="Cambria" panose="02040503050406030204" pitchFamily="18" charset="0"/>
                    <a:cs typeface="Arial" charset="0"/>
                  </a:rPr>
                  <a:t>Tumor suppressor genes</a:t>
                </a:r>
              </a:p>
              <a:p>
                <a:pPr>
                  <a:buFont typeface="Wingdings" pitchFamily="2" charset="2"/>
                  <a:buChar char="Ø"/>
                  <a:defRPr/>
                </a:pPr>
                <a:endParaRPr lang="en-US" sz="1500" b="1" i="1" u="sng" dirty="0">
                  <a:solidFill>
                    <a:schemeClr val="tx2">
                      <a:lumMod val="50000"/>
                    </a:schemeClr>
                  </a:solidFill>
                  <a:latin typeface="Cambria" panose="02040503050406030204" pitchFamily="18" charset="0"/>
                  <a:ea typeface="Cambria" panose="02040503050406030204" pitchFamily="18" charset="0"/>
                  <a:cs typeface="Arial" charset="0"/>
                </a:endParaRPr>
              </a:p>
              <a:p>
                <a:pPr>
                  <a:defRPr/>
                </a:pPr>
                <a:endParaRPr lang="en-US" sz="2100" dirty="0"/>
              </a:p>
            </p:txBody>
          </p:sp>
          <p:pic>
            <p:nvPicPr>
              <p:cNvPr id="8" name="Picture 5" descr="http://219.221.200.61/ywwy/zbsw(E)/pic/ech12-21.jpg">
                <a:extLst>
                  <a:ext uri="{FF2B5EF4-FFF2-40B4-BE49-F238E27FC236}">
                    <a16:creationId xmlns:a16="http://schemas.microsoft.com/office/drawing/2014/main" id="{61C60DB3-B69C-43C9-BC87-C23AC8A4B9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31604" y="2186031"/>
                <a:ext cx="3505200" cy="405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 name="Subtitle 2">
            <a:extLst>
              <a:ext uri="{FF2B5EF4-FFF2-40B4-BE49-F238E27FC236}">
                <a16:creationId xmlns:a16="http://schemas.microsoft.com/office/drawing/2014/main" id="{6EBB1A0E-4727-44A9-9BA5-502A55A8E8B2}"/>
              </a:ext>
            </a:extLst>
          </p:cNvPr>
          <p:cNvSpPr txBox="1">
            <a:spLocks/>
          </p:cNvSpPr>
          <p:nvPr/>
        </p:nvSpPr>
        <p:spPr>
          <a:xfrm>
            <a:off x="107504" y="188640"/>
            <a:ext cx="6624736" cy="818489"/>
          </a:xfrm>
          <a:prstGeom prst="rect">
            <a:avLst/>
          </a:prstGeom>
        </p:spPr>
        <p:txBody>
          <a:bodyPr vert="horz" lIns="68580" tIns="34290" rIns="68580" bIns="34290" rtlCol="0">
            <a:noAutofit/>
          </a:bodyPr>
          <a:lstStyle/>
          <a:p>
            <a:pPr marL="257168" indent="-257168">
              <a:spcBef>
                <a:spcPct val="20000"/>
              </a:spcBef>
            </a:pPr>
            <a:r>
              <a:rPr lang="en-US" sz="3000" b="1" dirty="0">
                <a:latin typeface="Cambria" panose="02040503050406030204" pitchFamily="18" charset="0"/>
                <a:ea typeface="Cambria" panose="02040503050406030204" pitchFamily="18" charset="0"/>
                <a:cs typeface="Times New Roman" panose="02020603050405020304" pitchFamily="18" charset="0"/>
              </a:rPr>
              <a:t>Disruption of Balance Between Cell </a:t>
            </a:r>
          </a:p>
          <a:p>
            <a:pPr marL="257168" indent="-257168">
              <a:spcBef>
                <a:spcPct val="20000"/>
              </a:spcBef>
            </a:pPr>
            <a:r>
              <a:rPr lang="en-US" sz="3000" b="1" dirty="0">
                <a:latin typeface="Cambria" panose="02040503050406030204" pitchFamily="18" charset="0"/>
                <a:ea typeface="Cambria" panose="02040503050406030204" pitchFamily="18" charset="0"/>
                <a:cs typeface="Times New Roman" panose="02020603050405020304" pitchFamily="18" charset="0"/>
              </a:rPr>
              <a:t>Death and Cell Proliferation</a:t>
            </a:r>
          </a:p>
        </p:txBody>
      </p:sp>
      <p:sp>
        <p:nvSpPr>
          <p:cNvPr id="2" name="Slide Number Placeholder 1">
            <a:extLst>
              <a:ext uri="{FF2B5EF4-FFF2-40B4-BE49-F238E27FC236}">
                <a16:creationId xmlns:a16="http://schemas.microsoft.com/office/drawing/2014/main" id="{BC1B454E-826B-490C-8C48-601A4533735F}"/>
              </a:ext>
            </a:extLst>
          </p:cNvPr>
          <p:cNvSpPr>
            <a:spLocks noGrp="1"/>
          </p:cNvSpPr>
          <p:nvPr>
            <p:ph type="sldNum" sz="quarter" idx="12"/>
          </p:nvPr>
        </p:nvSpPr>
        <p:spPr>
          <a:xfrm>
            <a:off x="6621089" y="5440991"/>
            <a:ext cx="2057400" cy="273844"/>
          </a:xfrm>
        </p:spPr>
        <p:txBody>
          <a:bodyPr/>
          <a:lstStyle/>
          <a:p>
            <a:fld id="{524DDFC3-122E-4122-A207-EC40282E5491}" type="slidenum">
              <a:rPr lang="en-US" altLang="en-US" smtClean="0"/>
              <a:pPr/>
              <a:t>3</a:t>
            </a:fld>
            <a:endParaRPr lang="en-US" altLang="en-US" dirty="0"/>
          </a:p>
        </p:txBody>
      </p:sp>
    </p:spTree>
    <p:extLst>
      <p:ext uri="{BB962C8B-B14F-4D97-AF65-F5344CB8AC3E}">
        <p14:creationId xmlns:p14="http://schemas.microsoft.com/office/powerpoint/2010/main" val="2680748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spirin regulates ten hallmarks of cancer | Download Scientific Diagram">
            <a:extLst>
              <a:ext uri="{FF2B5EF4-FFF2-40B4-BE49-F238E27FC236}">
                <a16:creationId xmlns:a16="http://schemas.microsoft.com/office/drawing/2014/main" id="{6508ED29-B76F-4B4B-9827-329882122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664552"/>
            <a:ext cx="5760640" cy="44528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B1392B0-B218-43D7-977D-F87BF1B07FDA}"/>
              </a:ext>
            </a:extLst>
          </p:cNvPr>
          <p:cNvSpPr/>
          <p:nvPr/>
        </p:nvSpPr>
        <p:spPr>
          <a:xfrm>
            <a:off x="-108520" y="6022041"/>
            <a:ext cx="2223038" cy="190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50"/>
              </a:spcAft>
            </a:pPr>
            <a:r>
              <a:rPr lang="en-US" sz="750" dirty="0">
                <a:solidFill>
                  <a:schemeClr val="tx1"/>
                </a:solidFill>
                <a:latin typeface="Arial" panose="020B0604020202020204" pitchFamily="34" charset="0"/>
                <a:cs typeface="Arial" panose="020B0604020202020204" pitchFamily="34" charset="0"/>
              </a:rPr>
              <a:t>Hanahan D.  et al , 2011. </a:t>
            </a:r>
            <a:endParaRPr lang="en-IN" sz="750"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F4F05AE-FF05-409C-9E89-B9C564C82937}"/>
              </a:ext>
            </a:extLst>
          </p:cNvPr>
          <p:cNvSpPr txBox="1"/>
          <p:nvPr/>
        </p:nvSpPr>
        <p:spPr>
          <a:xfrm>
            <a:off x="107504" y="178623"/>
            <a:ext cx="7776864" cy="1107996"/>
          </a:xfrm>
          <a:prstGeom prst="rect">
            <a:avLst/>
          </a:prstGeom>
          <a:noFill/>
        </p:spPr>
        <p:txBody>
          <a:bodyPr wrap="square">
            <a:spAutoFit/>
          </a:bodyPr>
          <a:lstStyle/>
          <a:p>
            <a:pPr marL="257168" indent="-257168">
              <a:spcBef>
                <a:spcPct val="20000"/>
              </a:spcBef>
            </a:pPr>
            <a:r>
              <a:rPr lang="en-US" sz="3000" b="1" dirty="0">
                <a:latin typeface="Cambria" panose="02040503050406030204" pitchFamily="18" charset="0"/>
                <a:cs typeface="Times New Roman" panose="02020603050405020304" pitchFamily="18" charset="0"/>
              </a:rPr>
              <a:t>Failure of the Mechanisms that</a:t>
            </a:r>
          </a:p>
          <a:p>
            <a:pPr marL="257168" indent="-257168">
              <a:spcBef>
                <a:spcPct val="20000"/>
              </a:spcBef>
            </a:pPr>
            <a:r>
              <a:rPr lang="en-US" sz="3000" b="1" dirty="0">
                <a:latin typeface="Cambria" panose="02040503050406030204" pitchFamily="18" charset="0"/>
                <a:cs typeface="Times New Roman" panose="02020603050405020304" pitchFamily="18" charset="0"/>
              </a:rPr>
              <a:t>Usually Control Growth and Proliferation</a:t>
            </a:r>
          </a:p>
        </p:txBody>
      </p:sp>
      <p:sp>
        <p:nvSpPr>
          <p:cNvPr id="2" name="Slide Number Placeholder 1">
            <a:extLst>
              <a:ext uri="{FF2B5EF4-FFF2-40B4-BE49-F238E27FC236}">
                <a16:creationId xmlns:a16="http://schemas.microsoft.com/office/drawing/2014/main" id="{B2D01CA9-0017-45B4-A202-2E9A468FB155}"/>
              </a:ext>
            </a:extLst>
          </p:cNvPr>
          <p:cNvSpPr>
            <a:spLocks noGrp="1"/>
          </p:cNvSpPr>
          <p:nvPr>
            <p:ph type="sldNum" sz="quarter" idx="12"/>
          </p:nvPr>
        </p:nvSpPr>
        <p:spPr>
          <a:xfrm>
            <a:off x="6629400" y="5465656"/>
            <a:ext cx="2057400" cy="273844"/>
          </a:xfrm>
        </p:spPr>
        <p:txBody>
          <a:bodyPr/>
          <a:lstStyle/>
          <a:p>
            <a:pPr algn="l"/>
            <a:fld id="{524DDFC3-122E-4122-A207-EC40282E5491}" type="slidenum">
              <a:rPr lang="en-US" altLang="en-US" smtClean="0"/>
              <a:pPr algn="l"/>
              <a:t>4</a:t>
            </a:fld>
            <a:endParaRPr lang="en-US" altLang="en-US" dirty="0"/>
          </a:p>
        </p:txBody>
      </p:sp>
    </p:spTree>
    <p:extLst>
      <p:ext uri="{BB962C8B-B14F-4D97-AF65-F5344CB8AC3E}">
        <p14:creationId xmlns:p14="http://schemas.microsoft.com/office/powerpoint/2010/main" val="1797977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549286"/>
            <a:ext cx="8407846" cy="553998"/>
          </a:xfrm>
          <a:prstGeom prst="rect">
            <a:avLst/>
          </a:prstGeom>
        </p:spPr>
        <p:txBody>
          <a:bodyPr wrap="square">
            <a:spAutoFit/>
          </a:bodyPr>
          <a:lstStyle/>
          <a:p>
            <a:pPr algn="just"/>
            <a:r>
              <a:rPr lang="en-US" sz="1500" dirty="0">
                <a:latin typeface="Times New Roman" panose="02020603050405020304" pitchFamily="18" charset="0"/>
                <a:cs typeface="Times New Roman" panose="02020603050405020304" pitchFamily="18" charset="0"/>
              </a:rPr>
              <a:t>Epigenetics refers to the reversible heritable change of DNA without alteration in its sequence, which accounts for change in phenotypic or gene expression</a:t>
            </a:r>
            <a:r>
              <a:rPr lang="en-US" sz="1500" baseline="30000" dirty="0">
                <a:latin typeface="Times New Roman" panose="02020603050405020304" pitchFamily="18" charset="0"/>
                <a:cs typeface="Times New Roman" panose="02020603050405020304" pitchFamily="18" charset="0"/>
              </a:rPr>
              <a:t> </a:t>
            </a:r>
            <a:endParaRPr lang="en-US" sz="15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6294DE3-3025-4917-A1EC-224C7EC406BE}"/>
              </a:ext>
            </a:extLst>
          </p:cNvPr>
          <p:cNvSpPr>
            <a:spLocks noGrp="1"/>
          </p:cNvSpPr>
          <p:nvPr>
            <p:ph type="sldNum" sz="quarter" idx="12"/>
          </p:nvPr>
        </p:nvSpPr>
        <p:spPr>
          <a:xfrm>
            <a:off x="6699641" y="5502603"/>
            <a:ext cx="2057400" cy="273844"/>
          </a:xfrm>
        </p:spPr>
        <p:txBody>
          <a:bodyPr/>
          <a:lstStyle/>
          <a:p>
            <a:fld id="{524DDFC3-122E-4122-A207-EC40282E5491}" type="slidenum">
              <a:rPr lang="en-US" altLang="en-US" smtClean="0"/>
              <a:pPr/>
              <a:t>5</a:t>
            </a:fld>
            <a:endParaRPr lang="en-US" altLang="en-US" dirty="0"/>
          </a:p>
        </p:txBody>
      </p:sp>
      <p:pic>
        <p:nvPicPr>
          <p:cNvPr id="14" name="Picture 13">
            <a:extLst>
              <a:ext uri="{FF2B5EF4-FFF2-40B4-BE49-F238E27FC236}">
                <a16:creationId xmlns:a16="http://schemas.microsoft.com/office/drawing/2014/main" id="{CBC1F747-A526-4866-8246-FDFFECF40C25}"/>
              </a:ext>
            </a:extLst>
          </p:cNvPr>
          <p:cNvPicPr>
            <a:picLocks noChangeAspect="1"/>
          </p:cNvPicPr>
          <p:nvPr/>
        </p:nvPicPr>
        <p:blipFill>
          <a:blip r:embed="rId3"/>
          <a:stretch>
            <a:fillRect/>
          </a:stretch>
        </p:blipFill>
        <p:spPr>
          <a:xfrm>
            <a:off x="1517058" y="2121844"/>
            <a:ext cx="6998292" cy="3380759"/>
          </a:xfrm>
          <a:prstGeom prst="rect">
            <a:avLst/>
          </a:prstGeom>
        </p:spPr>
      </p:pic>
      <p:sp>
        <p:nvSpPr>
          <p:cNvPr id="18" name="TextBox 17">
            <a:extLst>
              <a:ext uri="{FF2B5EF4-FFF2-40B4-BE49-F238E27FC236}">
                <a16:creationId xmlns:a16="http://schemas.microsoft.com/office/drawing/2014/main" id="{F42ADF97-76CF-4588-BB72-0C5CC30A7A3A}"/>
              </a:ext>
            </a:extLst>
          </p:cNvPr>
          <p:cNvSpPr txBox="1"/>
          <p:nvPr/>
        </p:nvSpPr>
        <p:spPr>
          <a:xfrm>
            <a:off x="571500" y="5200650"/>
            <a:ext cx="2343150" cy="369332"/>
          </a:xfrm>
          <a:prstGeom prst="rect">
            <a:avLst/>
          </a:prstGeom>
          <a:noFill/>
        </p:spPr>
        <p:txBody>
          <a:bodyPr wrap="square">
            <a:spAutoFit/>
          </a:bodyPr>
          <a:lstStyle/>
          <a:p>
            <a:r>
              <a:rPr lang="en-US" sz="900" dirty="0">
                <a:solidFill>
                  <a:srgbClr val="222222"/>
                </a:solidFill>
                <a:latin typeface="Arial" panose="020B0604020202020204" pitchFamily="34" charset="0"/>
              </a:rPr>
              <a:t>Drake et al T European Journal of Surgical Oncology, 45(5), pp.736-746.</a:t>
            </a:r>
            <a:endParaRPr lang="en-US" sz="900" dirty="0"/>
          </a:p>
        </p:txBody>
      </p:sp>
      <p:sp>
        <p:nvSpPr>
          <p:cNvPr id="4" name="TextBox 3">
            <a:extLst>
              <a:ext uri="{FF2B5EF4-FFF2-40B4-BE49-F238E27FC236}">
                <a16:creationId xmlns:a16="http://schemas.microsoft.com/office/drawing/2014/main" id="{98D61237-F29B-A00A-FC1B-0199F8F8217B}"/>
              </a:ext>
            </a:extLst>
          </p:cNvPr>
          <p:cNvSpPr txBox="1"/>
          <p:nvPr/>
        </p:nvSpPr>
        <p:spPr>
          <a:xfrm>
            <a:off x="72008" y="260648"/>
            <a:ext cx="2307298" cy="784830"/>
          </a:xfrm>
          <a:prstGeom prst="rect">
            <a:avLst/>
          </a:prstGeom>
          <a:noFill/>
        </p:spPr>
        <p:txBody>
          <a:bodyPr wrap="square">
            <a:spAutoFit/>
          </a:bodyPr>
          <a:lstStyle/>
          <a:p>
            <a:pPr algn="ctr">
              <a:lnSpc>
                <a:spcPct val="150000"/>
              </a:lnSpc>
            </a:pPr>
            <a:r>
              <a:rPr lang="en-US" sz="3000" b="1" dirty="0">
                <a:latin typeface="Cambria" panose="02040503050406030204" pitchFamily="18" charset="0"/>
                <a:cs typeface="Times New Roman" panose="02020603050405020304" pitchFamily="18" charset="0"/>
              </a:rPr>
              <a:t>Epigenetics</a:t>
            </a:r>
          </a:p>
        </p:txBody>
      </p:sp>
    </p:spTree>
    <p:extLst>
      <p:ext uri="{BB962C8B-B14F-4D97-AF65-F5344CB8AC3E}">
        <p14:creationId xmlns:p14="http://schemas.microsoft.com/office/powerpoint/2010/main" val="1368410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41AF7C-CAB2-41F1-B9B3-C58F8160E247}"/>
              </a:ext>
            </a:extLst>
          </p:cNvPr>
          <p:cNvSpPr>
            <a:spLocks noGrp="1"/>
          </p:cNvSpPr>
          <p:nvPr>
            <p:ph type="sldNum" sz="quarter" idx="12"/>
          </p:nvPr>
        </p:nvSpPr>
        <p:spPr>
          <a:xfrm>
            <a:off x="6679132" y="5453885"/>
            <a:ext cx="2057400" cy="273844"/>
          </a:xfrm>
        </p:spPr>
        <p:txBody>
          <a:bodyPr/>
          <a:lstStyle/>
          <a:p>
            <a:fld id="{524DDFC3-122E-4122-A207-EC40282E5491}" type="slidenum">
              <a:rPr lang="en-US" altLang="en-US" smtClean="0"/>
              <a:pPr/>
              <a:t>6</a:t>
            </a:fld>
            <a:endParaRPr lang="en-US" altLang="en-US" dirty="0"/>
          </a:p>
        </p:txBody>
      </p:sp>
      <p:grpSp>
        <p:nvGrpSpPr>
          <p:cNvPr id="3" name="Group 2">
            <a:extLst>
              <a:ext uri="{FF2B5EF4-FFF2-40B4-BE49-F238E27FC236}">
                <a16:creationId xmlns:a16="http://schemas.microsoft.com/office/drawing/2014/main" id="{AAE745B0-1AF9-477B-B909-3D2A84E72B0C}"/>
              </a:ext>
            </a:extLst>
          </p:cNvPr>
          <p:cNvGrpSpPr/>
          <p:nvPr/>
        </p:nvGrpSpPr>
        <p:grpSpPr>
          <a:xfrm>
            <a:off x="407468" y="1714500"/>
            <a:ext cx="8329064" cy="3793426"/>
            <a:chOff x="543291" y="1474004"/>
            <a:chExt cx="11105418" cy="4729225"/>
          </a:xfrm>
        </p:grpSpPr>
        <p:pic>
          <p:nvPicPr>
            <p:cNvPr id="4" name="Picture 3">
              <a:extLst>
                <a:ext uri="{FF2B5EF4-FFF2-40B4-BE49-F238E27FC236}">
                  <a16:creationId xmlns:a16="http://schemas.microsoft.com/office/drawing/2014/main" id="{F830A39D-964F-4B0E-A690-667CBC853482}"/>
                </a:ext>
              </a:extLst>
            </p:cNvPr>
            <p:cNvPicPr>
              <a:picLocks noChangeAspect="1"/>
            </p:cNvPicPr>
            <p:nvPr/>
          </p:nvPicPr>
          <p:blipFill>
            <a:blip r:embed="rId3"/>
            <a:stretch>
              <a:fillRect/>
            </a:stretch>
          </p:blipFill>
          <p:spPr>
            <a:xfrm>
              <a:off x="4825462" y="1474004"/>
              <a:ext cx="4699538" cy="4393395"/>
            </a:xfrm>
            <a:prstGeom prst="rect">
              <a:avLst/>
            </a:prstGeom>
          </p:spPr>
        </p:pic>
        <p:sp>
          <p:nvSpPr>
            <p:cNvPr id="5" name="TextBox 4">
              <a:extLst>
                <a:ext uri="{FF2B5EF4-FFF2-40B4-BE49-F238E27FC236}">
                  <a16:creationId xmlns:a16="http://schemas.microsoft.com/office/drawing/2014/main" id="{6D87D32D-76AA-4F20-A0EA-0CEB8C5E75F6}"/>
                </a:ext>
              </a:extLst>
            </p:cNvPr>
            <p:cNvSpPr txBox="1"/>
            <p:nvPr/>
          </p:nvSpPr>
          <p:spPr>
            <a:xfrm>
              <a:off x="5715000" y="5923723"/>
              <a:ext cx="2514601" cy="266274"/>
            </a:xfrm>
            <a:prstGeom prst="rect">
              <a:avLst/>
            </a:prstGeom>
            <a:noFill/>
          </p:spPr>
          <p:txBody>
            <a:bodyPr wrap="square">
              <a:spAutoFit/>
            </a:bodyPr>
            <a:lstStyle/>
            <a:p>
              <a:r>
                <a:rPr lang="en-US" sz="788" b="1" dirty="0" err="1"/>
                <a:t>Rotondo</a:t>
              </a:r>
              <a:r>
                <a:rPr lang="en-US" sz="788" b="1" dirty="0"/>
                <a:t> et al. IJMS, 22(21):11464</a:t>
              </a:r>
            </a:p>
          </p:txBody>
        </p:sp>
        <p:pic>
          <p:nvPicPr>
            <p:cNvPr id="6" name="Picture 5">
              <a:extLst>
                <a:ext uri="{FF2B5EF4-FFF2-40B4-BE49-F238E27FC236}">
                  <a16:creationId xmlns:a16="http://schemas.microsoft.com/office/drawing/2014/main" id="{978294A8-B791-4DCF-9D28-88507EFF779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Lst>
            </a:blip>
            <a:stretch>
              <a:fillRect/>
            </a:stretch>
          </p:blipFill>
          <p:spPr>
            <a:xfrm>
              <a:off x="543291" y="1474004"/>
              <a:ext cx="4282171" cy="4240995"/>
            </a:xfrm>
            <a:prstGeom prst="rect">
              <a:avLst/>
            </a:prstGeom>
          </p:spPr>
        </p:pic>
        <p:sp>
          <p:nvSpPr>
            <p:cNvPr id="7" name="TextBox 6">
              <a:extLst>
                <a:ext uri="{FF2B5EF4-FFF2-40B4-BE49-F238E27FC236}">
                  <a16:creationId xmlns:a16="http://schemas.microsoft.com/office/drawing/2014/main" id="{A92C30C6-6DF0-4194-87C5-6ACA6FE68596}"/>
                </a:ext>
              </a:extLst>
            </p:cNvPr>
            <p:cNvSpPr txBox="1"/>
            <p:nvPr/>
          </p:nvSpPr>
          <p:spPr>
            <a:xfrm>
              <a:off x="543291" y="5936955"/>
              <a:ext cx="5029200" cy="266274"/>
            </a:xfrm>
            <a:prstGeom prst="rect">
              <a:avLst/>
            </a:prstGeom>
            <a:noFill/>
          </p:spPr>
          <p:txBody>
            <a:bodyPr wrap="square" rtlCol="0">
              <a:spAutoFit/>
            </a:bodyPr>
            <a:lstStyle/>
            <a:p>
              <a:r>
                <a:rPr lang="en-US" sz="788" b="1" dirty="0">
                  <a:latin typeface="Arial" panose="020B0604020202020204" pitchFamily="34" charset="0"/>
                </a:rPr>
                <a:t>P Chaturvedi et al</a:t>
              </a:r>
              <a:r>
                <a:rPr lang="en-US" sz="788" b="1" u="sng" dirty="0">
                  <a:solidFill>
                    <a:srgbClr val="006621"/>
                  </a:solidFill>
                  <a:latin typeface="Arial" panose="020B0604020202020204" pitchFamily="34" charset="0"/>
                </a:rPr>
                <a:t>, </a:t>
              </a:r>
              <a:r>
                <a:rPr lang="en-US" sz="788" b="1" dirty="0">
                  <a:solidFill>
                    <a:srgbClr val="222222"/>
                  </a:solidFill>
                  <a:latin typeface="Arial" panose="020B0604020202020204" pitchFamily="34" charset="0"/>
                </a:rPr>
                <a:t>International journal of cardiology, 173(1), pp.1-11.</a:t>
              </a:r>
              <a:endParaRPr lang="en-US" sz="788" b="1" dirty="0"/>
            </a:p>
          </p:txBody>
        </p:sp>
        <p:pic>
          <p:nvPicPr>
            <p:cNvPr id="8" name="Picture 2" descr="Image result for methylation of cpg islands in the dna">
              <a:extLst>
                <a:ext uri="{FF2B5EF4-FFF2-40B4-BE49-F238E27FC236}">
                  <a16:creationId xmlns:a16="http://schemas.microsoft.com/office/drawing/2014/main" id="{323E72AE-5D22-4059-A1EB-EDC922FF5F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68" t="45048" r="9459"/>
            <a:stretch/>
          </p:blipFill>
          <p:spPr bwMode="auto">
            <a:xfrm>
              <a:off x="9474200" y="1474005"/>
              <a:ext cx="2174509" cy="180259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0D0A4C9-1319-4FCD-87D9-69EA05E3716C}"/>
                </a:ext>
              </a:extLst>
            </p:cNvPr>
            <p:cNvPicPr>
              <a:picLocks noChangeAspect="1"/>
            </p:cNvPicPr>
            <p:nvPr/>
          </p:nvPicPr>
          <p:blipFill>
            <a:blip r:embed="rId7"/>
            <a:stretch>
              <a:fillRect/>
            </a:stretch>
          </p:blipFill>
          <p:spPr>
            <a:xfrm>
              <a:off x="8953134" y="3418841"/>
              <a:ext cx="2695575" cy="2428239"/>
            </a:xfrm>
            <a:prstGeom prst="rect">
              <a:avLst/>
            </a:prstGeom>
          </p:spPr>
        </p:pic>
      </p:grpSp>
      <p:sp>
        <p:nvSpPr>
          <p:cNvPr id="10" name="TextBox 9">
            <a:extLst>
              <a:ext uri="{FF2B5EF4-FFF2-40B4-BE49-F238E27FC236}">
                <a16:creationId xmlns:a16="http://schemas.microsoft.com/office/drawing/2014/main" id="{91AFC23F-1CA3-48C9-AE20-9EC456A876A1}"/>
              </a:ext>
            </a:extLst>
          </p:cNvPr>
          <p:cNvSpPr txBox="1"/>
          <p:nvPr/>
        </p:nvSpPr>
        <p:spPr>
          <a:xfrm>
            <a:off x="-180528" y="260648"/>
            <a:ext cx="5220072" cy="699166"/>
          </a:xfrm>
          <a:prstGeom prst="rect">
            <a:avLst/>
          </a:prstGeom>
          <a:noFill/>
        </p:spPr>
        <p:txBody>
          <a:bodyPr wrap="square">
            <a:spAutoFit/>
          </a:bodyPr>
          <a:lstStyle>
            <a:defPPr>
              <a:defRPr lang="en-US"/>
            </a:defPPr>
            <a:lvl1pPr algn="ctr">
              <a:lnSpc>
                <a:spcPct val="150000"/>
              </a:lnSpc>
              <a:defRPr sz="2400" b="1">
                <a:latin typeface="Cambria" panose="02040503050406030204" pitchFamily="18" charset="0"/>
                <a:cs typeface="Times New Roman" panose="02020603050405020304" pitchFamily="18" charset="0"/>
              </a:defRPr>
            </a:lvl1pPr>
          </a:lstStyle>
          <a:p>
            <a:r>
              <a:rPr lang="en-US" sz="3000" dirty="0"/>
              <a:t>Epigenetics Modifications</a:t>
            </a:r>
          </a:p>
        </p:txBody>
      </p:sp>
    </p:spTree>
    <p:extLst>
      <p:ext uri="{BB962C8B-B14F-4D97-AF65-F5344CB8AC3E}">
        <p14:creationId xmlns:p14="http://schemas.microsoft.com/office/powerpoint/2010/main" val="3917731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result for methylation of cpg islands in the dna"/>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18576" y="2278910"/>
            <a:ext cx="4215765" cy="2994213"/>
          </a:xfrm>
          <a:prstGeom prst="rect">
            <a:avLst/>
          </a:prstGeom>
          <a:noFill/>
          <a:ln>
            <a:noFill/>
          </a:ln>
        </p:spPr>
      </p:pic>
      <p:sp>
        <p:nvSpPr>
          <p:cNvPr id="8" name="TextBox 7"/>
          <p:cNvSpPr txBox="1"/>
          <p:nvPr/>
        </p:nvSpPr>
        <p:spPr>
          <a:xfrm>
            <a:off x="1451613" y="1546400"/>
            <a:ext cx="6347980" cy="743280"/>
          </a:xfrm>
          <a:prstGeom prst="rect">
            <a:avLst/>
          </a:prstGeom>
          <a:noFill/>
        </p:spPr>
        <p:txBody>
          <a:bodyPr wrap="square" rtlCol="0">
            <a:spAutoFit/>
          </a:bodyPr>
          <a:lstStyle/>
          <a:p>
            <a:pPr marL="257168" indent="-257168">
              <a:lnSpc>
                <a:spcPct val="150000"/>
              </a:lnSpc>
              <a:buFont typeface="Wingdings" panose="05000000000000000000" pitchFamily="2" charset="2"/>
              <a:buChar char="v"/>
            </a:pPr>
            <a:r>
              <a:rPr lang="en-US" sz="1500" dirty="0">
                <a:latin typeface="Times New Roman" panose="02020603050405020304" pitchFamily="18" charset="0"/>
                <a:cs typeface="Times New Roman" panose="02020603050405020304" pitchFamily="18" charset="0"/>
              </a:rPr>
              <a:t>Promoter hypermethylation leads to gene silencing of TSG in cancer.  </a:t>
            </a:r>
          </a:p>
          <a:p>
            <a:pPr marL="257168" indent="-257168">
              <a:lnSpc>
                <a:spcPct val="150000"/>
              </a:lnSpc>
              <a:buFont typeface="Wingdings" panose="05000000000000000000" pitchFamily="2" charset="2"/>
              <a:buChar char="v"/>
            </a:pPr>
            <a:endParaRPr lang="en-US" sz="15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4584" y="116632"/>
            <a:ext cx="7151712" cy="1015663"/>
          </a:xfrm>
          <a:prstGeom prst="rect">
            <a:avLst/>
          </a:prstGeom>
          <a:noFill/>
        </p:spPr>
        <p:txBody>
          <a:bodyPr wrap="square">
            <a:spAutoFit/>
          </a:bodyPr>
          <a:lstStyle>
            <a:defPPr>
              <a:defRPr lang="en-US"/>
            </a:defPPr>
            <a:lvl1pPr algn="ctr">
              <a:lnSpc>
                <a:spcPct val="150000"/>
              </a:lnSpc>
              <a:defRPr sz="2400" b="1">
                <a:latin typeface="Cambria" panose="02040503050406030204" pitchFamily="18" charset="0"/>
                <a:cs typeface="Times New Roman" panose="02020603050405020304" pitchFamily="18" charset="0"/>
              </a:defRPr>
            </a:lvl1pPr>
          </a:lstStyle>
          <a:p>
            <a:pPr algn="l">
              <a:lnSpc>
                <a:spcPct val="100000"/>
              </a:lnSpc>
            </a:pPr>
            <a:r>
              <a:rPr lang="en-US" sz="3000" dirty="0"/>
              <a:t>DNA Methylation and its Correlation with TSGs</a:t>
            </a:r>
          </a:p>
        </p:txBody>
      </p:sp>
      <p:pic>
        <p:nvPicPr>
          <p:cNvPr id="9" name="Picture 8">
            <a:extLst>
              <a:ext uri="{FF2B5EF4-FFF2-40B4-BE49-F238E27FC236}">
                <a16:creationId xmlns:a16="http://schemas.microsoft.com/office/drawing/2014/main" id="{CFC5F42B-FE43-4B92-BF28-0CF39F63725C}"/>
              </a:ext>
            </a:extLst>
          </p:cNvPr>
          <p:cNvPicPr>
            <a:picLocks noChangeAspect="1"/>
          </p:cNvPicPr>
          <p:nvPr/>
        </p:nvPicPr>
        <p:blipFill>
          <a:blip r:embed="rId5"/>
          <a:stretch>
            <a:fillRect/>
          </a:stretch>
        </p:blipFill>
        <p:spPr>
          <a:xfrm>
            <a:off x="4633484" y="2427877"/>
            <a:ext cx="4091940" cy="2857511"/>
          </a:xfrm>
          <a:prstGeom prst="rect">
            <a:avLst/>
          </a:prstGeom>
        </p:spPr>
      </p:pic>
      <p:sp>
        <p:nvSpPr>
          <p:cNvPr id="2" name="Slide Number Placeholder 1">
            <a:extLst>
              <a:ext uri="{FF2B5EF4-FFF2-40B4-BE49-F238E27FC236}">
                <a16:creationId xmlns:a16="http://schemas.microsoft.com/office/drawing/2014/main" id="{AD0E85ED-5C41-4E67-8263-2DD752383174}"/>
              </a:ext>
            </a:extLst>
          </p:cNvPr>
          <p:cNvSpPr>
            <a:spLocks noGrp="1"/>
          </p:cNvSpPr>
          <p:nvPr>
            <p:ph type="sldNum" sz="quarter" idx="12"/>
          </p:nvPr>
        </p:nvSpPr>
        <p:spPr>
          <a:xfrm>
            <a:off x="6653276" y="5446620"/>
            <a:ext cx="2057400" cy="273844"/>
          </a:xfrm>
        </p:spPr>
        <p:txBody>
          <a:bodyPr/>
          <a:lstStyle/>
          <a:p>
            <a:fld id="{524DDFC3-122E-4122-A207-EC40282E5491}" type="slidenum">
              <a:rPr lang="en-US" altLang="en-US" smtClean="0"/>
              <a:pPr/>
              <a:t>7</a:t>
            </a:fld>
            <a:endParaRPr lang="en-US" altLang="en-US" dirty="0"/>
          </a:p>
        </p:txBody>
      </p:sp>
    </p:spTree>
    <p:extLst>
      <p:ext uri="{BB962C8B-B14F-4D97-AF65-F5344CB8AC3E}">
        <p14:creationId xmlns:p14="http://schemas.microsoft.com/office/powerpoint/2010/main" val="1454997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020A33-49C9-4F29-99A9-A64B4F590268}"/>
              </a:ext>
            </a:extLst>
          </p:cNvPr>
          <p:cNvPicPr>
            <a:picLocks noChangeAspect="1"/>
          </p:cNvPicPr>
          <p:nvPr/>
        </p:nvPicPr>
        <p:blipFill>
          <a:blip r:embed="rId3"/>
          <a:stretch>
            <a:fillRect/>
          </a:stretch>
        </p:blipFill>
        <p:spPr>
          <a:xfrm>
            <a:off x="4572000" y="1814083"/>
            <a:ext cx="4079082" cy="1992122"/>
          </a:xfrm>
          <a:prstGeom prst="rect">
            <a:avLst/>
          </a:prstGeom>
        </p:spPr>
      </p:pic>
      <p:pic>
        <p:nvPicPr>
          <p:cNvPr id="6" name="Picture 5">
            <a:extLst>
              <a:ext uri="{FF2B5EF4-FFF2-40B4-BE49-F238E27FC236}">
                <a16:creationId xmlns:a16="http://schemas.microsoft.com/office/drawing/2014/main" id="{3F355A7C-47ED-4154-95DE-D1EFB8F6608B}"/>
              </a:ext>
            </a:extLst>
          </p:cNvPr>
          <p:cNvPicPr>
            <a:picLocks noChangeAspect="1"/>
          </p:cNvPicPr>
          <p:nvPr/>
        </p:nvPicPr>
        <p:blipFill>
          <a:blip r:embed="rId4">
            <a:duotone>
              <a:prstClr val="black"/>
              <a:srgbClr val="FFF3FF">
                <a:tint val="45000"/>
                <a:satMod val="400000"/>
              </a:srgbClr>
            </a:duotone>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572000" y="3863037"/>
            <a:ext cx="4079082" cy="1850008"/>
          </a:xfrm>
          <a:prstGeom prst="rect">
            <a:avLst/>
          </a:prstGeom>
        </p:spPr>
      </p:pic>
      <p:pic>
        <p:nvPicPr>
          <p:cNvPr id="8" name="Picture 7">
            <a:extLst>
              <a:ext uri="{FF2B5EF4-FFF2-40B4-BE49-F238E27FC236}">
                <a16:creationId xmlns:a16="http://schemas.microsoft.com/office/drawing/2014/main" id="{452BEBB7-FE7A-4F94-B8A7-86A3707AD7BD}"/>
              </a:ext>
            </a:extLst>
          </p:cNvPr>
          <p:cNvPicPr>
            <a:picLocks noChangeAspect="1"/>
          </p:cNvPicPr>
          <p:nvPr/>
        </p:nvPicPr>
        <p:blipFill>
          <a:blip r:embed="rId6"/>
          <a:stretch>
            <a:fillRect/>
          </a:stretch>
        </p:blipFill>
        <p:spPr>
          <a:xfrm>
            <a:off x="481488" y="1814083"/>
            <a:ext cx="4021010" cy="1992122"/>
          </a:xfrm>
          <a:prstGeom prst="rect">
            <a:avLst/>
          </a:prstGeom>
        </p:spPr>
      </p:pic>
      <p:pic>
        <p:nvPicPr>
          <p:cNvPr id="12" name="Picture 11">
            <a:extLst>
              <a:ext uri="{FF2B5EF4-FFF2-40B4-BE49-F238E27FC236}">
                <a16:creationId xmlns:a16="http://schemas.microsoft.com/office/drawing/2014/main" id="{F5C12BEC-711A-4C46-9635-656E198DE5DC}"/>
              </a:ext>
            </a:extLst>
          </p:cNvPr>
          <p:cNvPicPr>
            <a:picLocks noChangeAspect="1"/>
          </p:cNvPicPr>
          <p:nvPr/>
        </p:nvPicPr>
        <p:blipFill rotWithShape="1">
          <a:blip r:embed="rId7">
            <a:duotone>
              <a:prstClr val="black"/>
              <a:srgbClr val="FFF7FF">
                <a:tint val="45000"/>
                <a:satMod val="400000"/>
              </a:srgbClr>
            </a:duotone>
            <a:extLst>
              <a:ext uri="{BEBA8EAE-BF5A-486C-A8C5-ECC9F3942E4B}">
                <a14:imgProps xmlns:a14="http://schemas.microsoft.com/office/drawing/2010/main">
                  <a14:imgLayer r:embed="rId8">
                    <a14:imgEffect>
                      <a14:colorTemperature colorTemp="5300"/>
                    </a14:imgEffect>
                  </a14:imgLayer>
                </a14:imgProps>
              </a:ext>
            </a:extLst>
          </a:blip>
          <a:srcRect l="5485" t="7660" r="12069" b="8774"/>
          <a:stretch/>
        </p:blipFill>
        <p:spPr>
          <a:xfrm>
            <a:off x="494057" y="3863037"/>
            <a:ext cx="4009580" cy="1850008"/>
          </a:xfrm>
          <a:prstGeom prst="rect">
            <a:avLst/>
          </a:prstGeom>
        </p:spPr>
      </p:pic>
      <p:sp>
        <p:nvSpPr>
          <p:cNvPr id="13" name="TextBox 12">
            <a:extLst>
              <a:ext uri="{FF2B5EF4-FFF2-40B4-BE49-F238E27FC236}">
                <a16:creationId xmlns:a16="http://schemas.microsoft.com/office/drawing/2014/main" id="{D025B6C6-7748-4CE9-BEE5-062F2945AF49}"/>
              </a:ext>
            </a:extLst>
          </p:cNvPr>
          <p:cNvSpPr txBox="1"/>
          <p:nvPr/>
        </p:nvSpPr>
        <p:spPr>
          <a:xfrm>
            <a:off x="102028" y="116632"/>
            <a:ext cx="7566316" cy="1015663"/>
          </a:xfrm>
          <a:prstGeom prst="rect">
            <a:avLst/>
          </a:prstGeom>
          <a:noFill/>
        </p:spPr>
        <p:txBody>
          <a:bodyPr wrap="square">
            <a:spAutoFit/>
          </a:bodyPr>
          <a:lstStyle>
            <a:defPPr>
              <a:defRPr lang="en-US"/>
            </a:defPPr>
            <a:lvl1pPr algn="ctr">
              <a:lnSpc>
                <a:spcPct val="150000"/>
              </a:lnSpc>
              <a:defRPr sz="2400" b="1">
                <a:latin typeface="Cambria" panose="02040503050406030204" pitchFamily="18" charset="0"/>
                <a:cs typeface="Times New Roman" panose="02020603050405020304" pitchFamily="18" charset="0"/>
              </a:defRPr>
            </a:lvl1pPr>
          </a:lstStyle>
          <a:p>
            <a:pPr algn="l">
              <a:lnSpc>
                <a:spcPct val="100000"/>
              </a:lnSpc>
            </a:pPr>
            <a:r>
              <a:rPr lang="en-US" sz="3000" dirty="0"/>
              <a:t>Cross Talk Between DNA Methylation and Histone Modifications </a:t>
            </a:r>
          </a:p>
        </p:txBody>
      </p:sp>
      <p:sp>
        <p:nvSpPr>
          <p:cNvPr id="2" name="Slide Number Placeholder 1">
            <a:extLst>
              <a:ext uri="{FF2B5EF4-FFF2-40B4-BE49-F238E27FC236}">
                <a16:creationId xmlns:a16="http://schemas.microsoft.com/office/drawing/2014/main" id="{047C2F4F-8752-4239-865E-209ED3614CC8}"/>
              </a:ext>
            </a:extLst>
          </p:cNvPr>
          <p:cNvSpPr>
            <a:spLocks noGrp="1"/>
          </p:cNvSpPr>
          <p:nvPr>
            <p:ph type="sldNum" sz="quarter" idx="12"/>
          </p:nvPr>
        </p:nvSpPr>
        <p:spPr>
          <a:xfrm>
            <a:off x="4857750" y="5419825"/>
            <a:ext cx="2057400" cy="273844"/>
          </a:xfrm>
        </p:spPr>
        <p:txBody>
          <a:bodyPr/>
          <a:lstStyle/>
          <a:p>
            <a:pPr defTabSz="342900">
              <a:defRPr/>
            </a:pPr>
            <a:fld id="{901A6218-D455-430F-A337-F7849C6CF31C}" type="slidenum">
              <a:rPr lang="en-GB" sz="900">
                <a:solidFill>
                  <a:prstClr val="black">
                    <a:tint val="75000"/>
                  </a:prstClr>
                </a:solidFill>
                <a:latin typeface="Calibri" panose="020F0502020204030204"/>
              </a:rPr>
              <a:pPr defTabSz="342900">
                <a:defRPr/>
              </a:pPr>
              <a:t>8</a:t>
            </a:fld>
            <a:endParaRPr lang="en-GB" sz="9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575490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25" y="2114550"/>
            <a:ext cx="4734890" cy="33558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9093" y="69979"/>
            <a:ext cx="7805275" cy="1292662"/>
          </a:xfrm>
          <a:prstGeom prst="rect">
            <a:avLst/>
          </a:prstGeom>
          <a:noFill/>
        </p:spPr>
        <p:txBody>
          <a:bodyPr wrap="square">
            <a:spAutoFit/>
          </a:bodyPr>
          <a:lstStyle/>
          <a:p>
            <a:r>
              <a:rPr lang="en-US" sz="2600" b="1" dirty="0">
                <a:latin typeface="Cambria" panose="02040503050406030204" pitchFamily="18" charset="0"/>
                <a:cs typeface="Times New Roman" panose="02020603050405020304" pitchFamily="18" charset="0"/>
              </a:rPr>
              <a:t>Gene Silencing in Mammalian Cells is usually Caused by Altered Expression of Different </a:t>
            </a:r>
            <a:r>
              <a:rPr lang="en-US" sz="2600" b="1" dirty="0" err="1">
                <a:latin typeface="Cambria" panose="02040503050406030204" pitchFamily="18" charset="0"/>
                <a:cs typeface="Times New Roman" panose="02020603050405020304" pitchFamily="18" charset="0"/>
              </a:rPr>
              <a:t>Epienzymes</a:t>
            </a:r>
            <a:r>
              <a:rPr lang="en-US" sz="2600" b="1" dirty="0">
                <a:latin typeface="Cambria" panose="02040503050406030204" pitchFamily="18" charset="0"/>
                <a:cs typeface="Times New Roman" panose="02020603050405020304" pitchFamily="18" charset="0"/>
              </a:rPr>
              <a:t> i.e. the Writers and Erasers</a:t>
            </a:r>
          </a:p>
        </p:txBody>
      </p:sp>
      <p:sp>
        <p:nvSpPr>
          <p:cNvPr id="3" name="Rectangle 2"/>
          <p:cNvSpPr/>
          <p:nvPr/>
        </p:nvSpPr>
        <p:spPr>
          <a:xfrm>
            <a:off x="5353050" y="4212246"/>
            <a:ext cx="3143250" cy="1131079"/>
          </a:xfrm>
          <a:prstGeom prst="rect">
            <a:avLst/>
          </a:prstGeom>
        </p:spPr>
        <p:txBody>
          <a:bodyPr wrap="square">
            <a:spAutoFit/>
          </a:bodyPr>
          <a:lstStyle/>
          <a:p>
            <a:pPr marL="214308" indent="-214308">
              <a:buFont typeface="Wingdings" panose="05000000000000000000" pitchFamily="2" charset="2"/>
              <a:buChar char="v"/>
            </a:pPr>
            <a:r>
              <a:rPr lang="en-US" sz="1350" dirty="0">
                <a:solidFill>
                  <a:srgbClr val="222222"/>
                </a:solidFill>
                <a:latin typeface="-apple-system"/>
              </a:rPr>
              <a:t> </a:t>
            </a:r>
            <a:r>
              <a:rPr lang="en-US" sz="1350" dirty="0">
                <a:solidFill>
                  <a:srgbClr val="0070C0"/>
                </a:solidFill>
                <a:latin typeface="-apple-system"/>
              </a:rPr>
              <a:t>The “writers” (DNMTs, HATs, and HMTs)  </a:t>
            </a:r>
          </a:p>
          <a:p>
            <a:endParaRPr lang="en-US" sz="1350" dirty="0">
              <a:solidFill>
                <a:srgbClr val="0070C0"/>
              </a:solidFill>
              <a:latin typeface="-apple-system"/>
            </a:endParaRPr>
          </a:p>
          <a:p>
            <a:pPr marL="214308" indent="-214308">
              <a:buFont typeface="Wingdings" panose="05000000000000000000" pitchFamily="2" charset="2"/>
              <a:buChar char="v"/>
            </a:pPr>
            <a:r>
              <a:rPr lang="en-US" sz="1350" dirty="0">
                <a:solidFill>
                  <a:srgbClr val="0070C0"/>
                </a:solidFill>
                <a:latin typeface="-apple-system"/>
              </a:rPr>
              <a:t>“Erasers” (DNA-</a:t>
            </a:r>
            <a:r>
              <a:rPr lang="en-US" sz="1350" dirty="0" err="1">
                <a:solidFill>
                  <a:srgbClr val="0070C0"/>
                </a:solidFill>
                <a:latin typeface="-apple-system"/>
              </a:rPr>
              <a:t>demethylating</a:t>
            </a:r>
            <a:r>
              <a:rPr lang="en-US" sz="1350" dirty="0">
                <a:solidFill>
                  <a:srgbClr val="0070C0"/>
                </a:solidFill>
                <a:latin typeface="-apple-system"/>
              </a:rPr>
              <a:t> enzymes, HDACs, and KDMs)</a:t>
            </a:r>
            <a:endParaRPr lang="en-US" sz="1350" dirty="0">
              <a:solidFill>
                <a:srgbClr val="0070C0"/>
              </a:solidFill>
            </a:endParaRPr>
          </a:p>
        </p:txBody>
      </p:sp>
      <p:sp>
        <p:nvSpPr>
          <p:cNvPr id="5" name="AutoShape 2" descr="Epigenetic regulation through readers, writers and erasers. Regulators... |  Download Scientific Diagram">
            <a:extLst>
              <a:ext uri="{FF2B5EF4-FFF2-40B4-BE49-F238E27FC236}">
                <a16:creationId xmlns:a16="http://schemas.microsoft.com/office/drawing/2014/main" id="{2D5999A7-1572-4693-83AB-EB6740E2757E}"/>
              </a:ext>
            </a:extLst>
          </p:cNvPr>
          <p:cNvSpPr>
            <a:spLocks noChangeAspect="1" noChangeArrowheads="1"/>
          </p:cNvSpPr>
          <p:nvPr/>
        </p:nvSpPr>
        <p:spPr bwMode="auto">
          <a:xfrm>
            <a:off x="6000750" y="2760702"/>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6" name="Picture 5">
            <a:extLst>
              <a:ext uri="{FF2B5EF4-FFF2-40B4-BE49-F238E27FC236}">
                <a16:creationId xmlns:a16="http://schemas.microsoft.com/office/drawing/2014/main" id="{B849A271-387E-44AA-A1AD-EFE36A2CE03C}"/>
              </a:ext>
            </a:extLst>
          </p:cNvPr>
          <p:cNvPicPr>
            <a:picLocks noChangeAspect="1"/>
          </p:cNvPicPr>
          <p:nvPr/>
        </p:nvPicPr>
        <p:blipFill>
          <a:blip r:embed="rId4"/>
          <a:stretch>
            <a:fillRect/>
          </a:stretch>
        </p:blipFill>
        <p:spPr>
          <a:xfrm>
            <a:off x="5200651" y="1889161"/>
            <a:ext cx="3542120" cy="2200282"/>
          </a:xfrm>
          <a:prstGeom prst="rect">
            <a:avLst/>
          </a:prstGeom>
        </p:spPr>
      </p:pic>
      <p:sp>
        <p:nvSpPr>
          <p:cNvPr id="4" name="Slide Number Placeholder 3">
            <a:extLst>
              <a:ext uri="{FF2B5EF4-FFF2-40B4-BE49-F238E27FC236}">
                <a16:creationId xmlns:a16="http://schemas.microsoft.com/office/drawing/2014/main" id="{9D09DD5D-AA4F-4302-A1E9-FE0B8BF7FEC0}"/>
              </a:ext>
            </a:extLst>
          </p:cNvPr>
          <p:cNvSpPr>
            <a:spLocks noGrp="1"/>
          </p:cNvSpPr>
          <p:nvPr>
            <p:ph type="sldNum" sz="quarter" idx="12"/>
          </p:nvPr>
        </p:nvSpPr>
        <p:spPr/>
        <p:txBody>
          <a:bodyPr/>
          <a:lstStyle/>
          <a:p>
            <a:fld id="{524DDFC3-122E-4122-A207-EC40282E5491}" type="slidenum">
              <a:rPr lang="en-US" altLang="en-US" smtClean="0"/>
              <a:pPr/>
              <a:t>9</a:t>
            </a:fld>
            <a:endParaRPr lang="en-US" altLang="en-US"/>
          </a:p>
        </p:txBody>
      </p:sp>
    </p:spTree>
    <p:extLst>
      <p:ext uri="{BB962C8B-B14F-4D97-AF65-F5344CB8AC3E}">
        <p14:creationId xmlns:p14="http://schemas.microsoft.com/office/powerpoint/2010/main" val="1789385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1194</TotalTime>
  <Words>1318</Words>
  <Application>Microsoft Office PowerPoint</Application>
  <PresentationFormat>On-screen Show (4:3)</PresentationFormat>
  <Paragraphs>151</Paragraphs>
  <Slides>23</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-apple-system</vt:lpstr>
      <vt:lpstr>Aptos</vt:lpstr>
      <vt:lpstr>Arial</vt:lpstr>
      <vt:lpstr>Calibri</vt:lpstr>
      <vt:lpstr>Cambria</vt:lpstr>
      <vt:lpstr>Cambria Math</vt:lpstr>
      <vt:lpstr>Corbel</vt:lpstr>
      <vt:lpstr>Open Sans</vt:lpstr>
      <vt:lpstr>Palatino Linotype</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Fisetin Reduced the Biochemical Activity of DNMT and HDAC</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Muhammad Afzaal</dc:creator>
  <cp:lastModifiedBy>Muhammad Sarwar</cp:lastModifiedBy>
  <cp:revision>48</cp:revision>
  <dcterms:created xsi:type="dcterms:W3CDTF">2006-08-16T00:00:00Z</dcterms:created>
  <dcterms:modified xsi:type="dcterms:W3CDTF">2024-08-18T06:29:14Z</dcterms:modified>
</cp:coreProperties>
</file>